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298" r:id="rId2"/>
    <p:sldId id="2299" r:id="rId3"/>
    <p:sldId id="2300" r:id="rId4"/>
    <p:sldId id="2301" r:id="rId5"/>
    <p:sldId id="230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80" d="100"/>
          <a:sy n="80" d="100"/>
        </p:scale>
        <p:origin x="66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3FEE66-2E38-4633-A32D-D207EE69E91B}"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NZ"/>
        </a:p>
      </dgm:t>
    </dgm:pt>
    <dgm:pt modelId="{95059D3C-AD9D-4791-930D-B165799C8021}">
      <dgm:prSet phldrT="[Text]"/>
      <dgm:spPr/>
      <dgm:t>
        <a:bodyPr/>
        <a:lstStyle/>
        <a:p>
          <a:r>
            <a:rPr lang="en-NZ">
              <a:latin typeface="Founders Grotesk Light" panose="020B0303030202060203" pitchFamily="34" charset="0"/>
            </a:rPr>
            <a:t>Taha Hinegaro</a:t>
          </a:r>
        </a:p>
      </dgm:t>
    </dgm:pt>
    <dgm:pt modelId="{B503BCAE-7F05-4FD6-8AD7-43C62BE5FDB8}" type="parTrans" cxnId="{1027B386-273F-4B0F-B830-568DEB91F13D}">
      <dgm:prSet/>
      <dgm:spPr/>
      <dgm:t>
        <a:bodyPr/>
        <a:lstStyle/>
        <a:p>
          <a:endParaRPr lang="en-NZ"/>
        </a:p>
      </dgm:t>
    </dgm:pt>
    <dgm:pt modelId="{F10006B0-5596-4855-8049-3616C09122A2}" type="sibTrans" cxnId="{1027B386-273F-4B0F-B830-568DEB91F13D}">
      <dgm:prSet/>
      <dgm:spPr/>
      <dgm:t>
        <a:bodyPr/>
        <a:lstStyle/>
        <a:p>
          <a:endParaRPr lang="en-NZ"/>
        </a:p>
      </dgm:t>
    </dgm:pt>
    <dgm:pt modelId="{D908477F-A106-48BC-BA64-DC09A3BBA1A5}">
      <dgm:prSet phldrT="[Text]"/>
      <dgm:spPr/>
      <dgm:t>
        <a:bodyPr/>
        <a:lstStyle/>
        <a:p>
          <a:r>
            <a:rPr lang="en-NZ" dirty="0">
              <a:latin typeface="Founders Grotesk Light" panose="020B0303030202060203" pitchFamily="34" charset="0"/>
            </a:rPr>
            <a:t>Mental/Emotional Health</a:t>
          </a:r>
        </a:p>
      </dgm:t>
    </dgm:pt>
    <dgm:pt modelId="{61CDC9AF-06E8-4E7D-9089-A1A98C872398}" type="parTrans" cxnId="{9645F31B-F53A-446E-BE12-01C650750EBE}">
      <dgm:prSet/>
      <dgm:spPr/>
      <dgm:t>
        <a:bodyPr/>
        <a:lstStyle/>
        <a:p>
          <a:endParaRPr lang="en-NZ"/>
        </a:p>
      </dgm:t>
    </dgm:pt>
    <dgm:pt modelId="{CBC9A603-323D-4945-898E-58E8F161D780}" type="sibTrans" cxnId="{9645F31B-F53A-446E-BE12-01C650750EBE}">
      <dgm:prSet/>
      <dgm:spPr/>
      <dgm:t>
        <a:bodyPr/>
        <a:lstStyle/>
        <a:p>
          <a:endParaRPr lang="en-NZ"/>
        </a:p>
      </dgm:t>
    </dgm:pt>
    <dgm:pt modelId="{9CE0797E-A658-4F32-9790-07C5D1FD3B0F}">
      <dgm:prSet phldrT="[Text]"/>
      <dgm:spPr/>
      <dgm:t>
        <a:bodyPr/>
        <a:lstStyle/>
        <a:p>
          <a:r>
            <a:rPr lang="en-NZ">
              <a:latin typeface="Founders Grotesk Light" panose="020B0303030202060203" pitchFamily="34" charset="0"/>
            </a:rPr>
            <a:t>Tana Tinana</a:t>
          </a:r>
        </a:p>
      </dgm:t>
    </dgm:pt>
    <dgm:pt modelId="{F8E48C40-1DB4-4BCE-A8FC-8D029185B7B7}" type="parTrans" cxnId="{0BA96363-566F-4603-B92A-279CB7942FE3}">
      <dgm:prSet/>
      <dgm:spPr/>
      <dgm:t>
        <a:bodyPr/>
        <a:lstStyle/>
        <a:p>
          <a:endParaRPr lang="en-NZ"/>
        </a:p>
      </dgm:t>
    </dgm:pt>
    <dgm:pt modelId="{5FDA68DC-2BA6-4F22-8848-6C4193E28B24}" type="sibTrans" cxnId="{0BA96363-566F-4603-B92A-279CB7942FE3}">
      <dgm:prSet/>
      <dgm:spPr/>
      <dgm:t>
        <a:bodyPr/>
        <a:lstStyle/>
        <a:p>
          <a:endParaRPr lang="en-NZ"/>
        </a:p>
      </dgm:t>
    </dgm:pt>
    <dgm:pt modelId="{6C2FDF9C-F4B0-4FF9-9B01-33C23B2B4249}">
      <dgm:prSet phldrT="[Text]"/>
      <dgm:spPr/>
      <dgm:t>
        <a:bodyPr/>
        <a:lstStyle/>
        <a:p>
          <a:r>
            <a:rPr lang="en-NZ">
              <a:latin typeface="Founders Grotesk Light" panose="020B0303030202060203" pitchFamily="34" charset="0"/>
            </a:rPr>
            <a:t>Physical Health</a:t>
          </a:r>
        </a:p>
      </dgm:t>
    </dgm:pt>
    <dgm:pt modelId="{FE9A2BB4-6D8A-4567-A055-3824F125596A}" type="parTrans" cxnId="{12E6DA97-BC25-4561-B4B5-CAE716DD60F0}">
      <dgm:prSet/>
      <dgm:spPr/>
      <dgm:t>
        <a:bodyPr/>
        <a:lstStyle/>
        <a:p>
          <a:endParaRPr lang="en-NZ"/>
        </a:p>
      </dgm:t>
    </dgm:pt>
    <dgm:pt modelId="{CEC6ED76-9724-460B-9261-046EC6ED9EF2}" type="sibTrans" cxnId="{12E6DA97-BC25-4561-B4B5-CAE716DD60F0}">
      <dgm:prSet/>
      <dgm:spPr/>
      <dgm:t>
        <a:bodyPr/>
        <a:lstStyle/>
        <a:p>
          <a:endParaRPr lang="en-NZ"/>
        </a:p>
      </dgm:t>
    </dgm:pt>
    <dgm:pt modelId="{4614F4CE-BD87-49AB-BD60-19590C4D48A6}">
      <dgm:prSet phldrT="[Text]"/>
      <dgm:spPr/>
      <dgm:t>
        <a:bodyPr/>
        <a:lstStyle/>
        <a:p>
          <a:r>
            <a:rPr lang="en-NZ">
              <a:latin typeface="Founders Grotesk Light" panose="020B0303030202060203" pitchFamily="34" charset="0"/>
            </a:rPr>
            <a:t>Taha Whanau</a:t>
          </a:r>
        </a:p>
      </dgm:t>
    </dgm:pt>
    <dgm:pt modelId="{03889881-73C4-4F35-8B75-9A464408278D}" type="parTrans" cxnId="{001C1ECB-B158-4B47-B680-FC7F58734582}">
      <dgm:prSet/>
      <dgm:spPr/>
      <dgm:t>
        <a:bodyPr/>
        <a:lstStyle/>
        <a:p>
          <a:endParaRPr lang="en-NZ"/>
        </a:p>
      </dgm:t>
    </dgm:pt>
    <dgm:pt modelId="{3D9E90E1-9780-4197-9D6C-AA1D69D62C4C}" type="sibTrans" cxnId="{001C1ECB-B158-4B47-B680-FC7F58734582}">
      <dgm:prSet/>
      <dgm:spPr/>
      <dgm:t>
        <a:bodyPr/>
        <a:lstStyle/>
        <a:p>
          <a:endParaRPr lang="en-NZ"/>
        </a:p>
      </dgm:t>
    </dgm:pt>
    <dgm:pt modelId="{3CD3E0BD-C544-42CF-89D4-98EE7974EFC8}">
      <dgm:prSet phldrT="[Text]"/>
      <dgm:spPr/>
      <dgm:t>
        <a:bodyPr/>
        <a:lstStyle/>
        <a:p>
          <a:r>
            <a:rPr lang="en-NZ">
              <a:latin typeface="Founders Grotesk Light" panose="020B0303030202060203" pitchFamily="34" charset="0"/>
            </a:rPr>
            <a:t>Family/Community Health</a:t>
          </a:r>
        </a:p>
      </dgm:t>
    </dgm:pt>
    <dgm:pt modelId="{CC90A32B-6EE3-46EF-8941-5773A1FFB66C}" type="parTrans" cxnId="{9B40A6CD-6851-4F3E-B797-A04D04B3BDC6}">
      <dgm:prSet/>
      <dgm:spPr/>
      <dgm:t>
        <a:bodyPr/>
        <a:lstStyle/>
        <a:p>
          <a:endParaRPr lang="en-NZ"/>
        </a:p>
      </dgm:t>
    </dgm:pt>
    <dgm:pt modelId="{F7F0CD3B-B706-4A4B-9280-7968CC4313BA}" type="sibTrans" cxnId="{9B40A6CD-6851-4F3E-B797-A04D04B3BDC6}">
      <dgm:prSet/>
      <dgm:spPr/>
      <dgm:t>
        <a:bodyPr/>
        <a:lstStyle/>
        <a:p>
          <a:endParaRPr lang="en-NZ"/>
        </a:p>
      </dgm:t>
    </dgm:pt>
    <dgm:pt modelId="{B41DDC51-9C4D-4997-BAB5-C61BC300B566}">
      <dgm:prSet phldrT="[Text]"/>
      <dgm:spPr/>
      <dgm:t>
        <a:bodyPr/>
        <a:lstStyle/>
        <a:p>
          <a:r>
            <a:rPr lang="en-NZ">
              <a:latin typeface="Founders Grotesk Light" panose="020B0303030202060203" pitchFamily="34" charset="0"/>
            </a:rPr>
            <a:t>Taha Wairua</a:t>
          </a:r>
        </a:p>
      </dgm:t>
    </dgm:pt>
    <dgm:pt modelId="{D596A01B-5956-4EFB-B114-87C515172A35}" type="parTrans" cxnId="{76231A03-BC43-434A-AE1A-3C9085C74338}">
      <dgm:prSet/>
      <dgm:spPr/>
      <dgm:t>
        <a:bodyPr/>
        <a:lstStyle/>
        <a:p>
          <a:endParaRPr lang="en-NZ"/>
        </a:p>
      </dgm:t>
    </dgm:pt>
    <dgm:pt modelId="{62EB7539-9E4F-488D-B9DE-C430A418D02C}" type="sibTrans" cxnId="{76231A03-BC43-434A-AE1A-3C9085C74338}">
      <dgm:prSet/>
      <dgm:spPr/>
      <dgm:t>
        <a:bodyPr/>
        <a:lstStyle/>
        <a:p>
          <a:endParaRPr lang="en-NZ"/>
        </a:p>
      </dgm:t>
    </dgm:pt>
    <dgm:pt modelId="{EB78729E-DA03-489E-B1AB-64B5AF2D6DC0}">
      <dgm:prSet phldrT="[Text]"/>
      <dgm:spPr/>
      <dgm:t>
        <a:bodyPr/>
        <a:lstStyle/>
        <a:p>
          <a:r>
            <a:rPr lang="en-NZ">
              <a:latin typeface="Founders Grotesk Light" panose="020B0303030202060203" pitchFamily="34" charset="0"/>
            </a:rPr>
            <a:t>Spiritual Health</a:t>
          </a:r>
        </a:p>
      </dgm:t>
    </dgm:pt>
    <dgm:pt modelId="{B122A3F2-96BF-4CE8-8513-45BB7C7BF2F1}" type="parTrans" cxnId="{99DD6D6A-401D-4237-AA8E-6C6F4D865D97}">
      <dgm:prSet/>
      <dgm:spPr/>
      <dgm:t>
        <a:bodyPr/>
        <a:lstStyle/>
        <a:p>
          <a:endParaRPr lang="en-NZ"/>
        </a:p>
      </dgm:t>
    </dgm:pt>
    <dgm:pt modelId="{0C3D6848-367A-40FD-A254-0C8EB5DEF8B8}" type="sibTrans" cxnId="{99DD6D6A-401D-4237-AA8E-6C6F4D865D97}">
      <dgm:prSet/>
      <dgm:spPr/>
      <dgm:t>
        <a:bodyPr/>
        <a:lstStyle/>
        <a:p>
          <a:endParaRPr lang="en-NZ"/>
        </a:p>
      </dgm:t>
    </dgm:pt>
    <dgm:pt modelId="{7F2A98D8-6260-4F79-9079-0C240AF67836}">
      <dgm:prSet phldrT="[Text]"/>
      <dgm:spPr/>
      <dgm:t>
        <a:bodyPr/>
        <a:lstStyle/>
        <a:p>
          <a:r>
            <a:rPr lang="en-NZ">
              <a:latin typeface="Founders Grotesk Light" panose="020B0303030202060203" pitchFamily="34" charset="0"/>
            </a:rPr>
            <a:t>Whenua</a:t>
          </a:r>
        </a:p>
      </dgm:t>
    </dgm:pt>
    <dgm:pt modelId="{3C31662B-E0A5-47FB-A046-6BE4D50EA1D2}" type="parTrans" cxnId="{227701E9-19FD-4A2F-8995-903702395C60}">
      <dgm:prSet/>
      <dgm:spPr/>
      <dgm:t>
        <a:bodyPr/>
        <a:lstStyle/>
        <a:p>
          <a:endParaRPr lang="en-NZ"/>
        </a:p>
      </dgm:t>
    </dgm:pt>
    <dgm:pt modelId="{312B3F2F-B980-4AD4-AABC-76272C9AC1B9}" type="sibTrans" cxnId="{227701E9-19FD-4A2F-8995-903702395C60}">
      <dgm:prSet/>
      <dgm:spPr/>
      <dgm:t>
        <a:bodyPr/>
        <a:lstStyle/>
        <a:p>
          <a:endParaRPr lang="en-NZ"/>
        </a:p>
      </dgm:t>
    </dgm:pt>
    <dgm:pt modelId="{468300CE-7504-4F0B-A0C5-BD1AA540E0DF}">
      <dgm:prSet phldrT="[Text]"/>
      <dgm:spPr/>
      <dgm:t>
        <a:bodyPr/>
        <a:lstStyle/>
        <a:p>
          <a:r>
            <a:rPr lang="en-NZ">
              <a:latin typeface="Founders Grotesk Light" panose="020B0303030202060203" pitchFamily="34" charset="0"/>
            </a:rPr>
            <a:t>Land/Roots</a:t>
          </a:r>
        </a:p>
      </dgm:t>
    </dgm:pt>
    <dgm:pt modelId="{FCBF5A43-C8B8-4D9F-B8F1-1B6FCC38AB50}" type="parTrans" cxnId="{022C06A8-5B77-42B7-8875-7F420A025042}">
      <dgm:prSet/>
      <dgm:spPr/>
      <dgm:t>
        <a:bodyPr/>
        <a:lstStyle/>
        <a:p>
          <a:endParaRPr lang="en-NZ"/>
        </a:p>
      </dgm:t>
    </dgm:pt>
    <dgm:pt modelId="{5F7C4554-2D27-4A78-8C60-3471B4F37B2E}" type="sibTrans" cxnId="{022C06A8-5B77-42B7-8875-7F420A025042}">
      <dgm:prSet/>
      <dgm:spPr/>
      <dgm:t>
        <a:bodyPr/>
        <a:lstStyle/>
        <a:p>
          <a:endParaRPr lang="en-NZ"/>
        </a:p>
      </dgm:t>
    </dgm:pt>
    <dgm:pt modelId="{9E2037ED-D7D3-4988-B2DD-D457B193CB82}" type="pres">
      <dgm:prSet presAssocID="{BD3FEE66-2E38-4633-A32D-D207EE69E91B}" presName="linear" presStyleCnt="0">
        <dgm:presLayoutVars>
          <dgm:animLvl val="lvl"/>
          <dgm:resizeHandles val="exact"/>
        </dgm:presLayoutVars>
      </dgm:prSet>
      <dgm:spPr/>
    </dgm:pt>
    <dgm:pt modelId="{DEEB5FB8-C227-49AC-AB48-006A457B8357}" type="pres">
      <dgm:prSet presAssocID="{95059D3C-AD9D-4791-930D-B165799C8021}" presName="parentText" presStyleLbl="node1" presStyleIdx="0" presStyleCnt="5">
        <dgm:presLayoutVars>
          <dgm:chMax val="0"/>
          <dgm:bulletEnabled val="1"/>
        </dgm:presLayoutVars>
      </dgm:prSet>
      <dgm:spPr/>
    </dgm:pt>
    <dgm:pt modelId="{F8378C73-AB0E-4510-AD00-EBED7D08D4F9}" type="pres">
      <dgm:prSet presAssocID="{95059D3C-AD9D-4791-930D-B165799C8021}" presName="childText" presStyleLbl="revTx" presStyleIdx="0" presStyleCnt="5">
        <dgm:presLayoutVars>
          <dgm:bulletEnabled val="1"/>
        </dgm:presLayoutVars>
      </dgm:prSet>
      <dgm:spPr/>
    </dgm:pt>
    <dgm:pt modelId="{EE55219B-5606-46F9-9C40-EC5E52B7603B}" type="pres">
      <dgm:prSet presAssocID="{9CE0797E-A658-4F32-9790-07C5D1FD3B0F}" presName="parentText" presStyleLbl="node1" presStyleIdx="1" presStyleCnt="5">
        <dgm:presLayoutVars>
          <dgm:chMax val="0"/>
          <dgm:bulletEnabled val="1"/>
        </dgm:presLayoutVars>
      </dgm:prSet>
      <dgm:spPr/>
    </dgm:pt>
    <dgm:pt modelId="{534C9492-7A4C-4628-A492-2E42526E93D1}" type="pres">
      <dgm:prSet presAssocID="{9CE0797E-A658-4F32-9790-07C5D1FD3B0F}" presName="childText" presStyleLbl="revTx" presStyleIdx="1" presStyleCnt="5">
        <dgm:presLayoutVars>
          <dgm:bulletEnabled val="1"/>
        </dgm:presLayoutVars>
      </dgm:prSet>
      <dgm:spPr/>
    </dgm:pt>
    <dgm:pt modelId="{0D9DB734-80DE-4EDA-807A-6C18D3D487B0}" type="pres">
      <dgm:prSet presAssocID="{4614F4CE-BD87-49AB-BD60-19590C4D48A6}" presName="parentText" presStyleLbl="node1" presStyleIdx="2" presStyleCnt="5">
        <dgm:presLayoutVars>
          <dgm:chMax val="0"/>
          <dgm:bulletEnabled val="1"/>
        </dgm:presLayoutVars>
      </dgm:prSet>
      <dgm:spPr/>
    </dgm:pt>
    <dgm:pt modelId="{D9779C9C-B3C8-49E9-A896-140F80A9FA67}" type="pres">
      <dgm:prSet presAssocID="{4614F4CE-BD87-49AB-BD60-19590C4D48A6}" presName="childText" presStyleLbl="revTx" presStyleIdx="2" presStyleCnt="5">
        <dgm:presLayoutVars>
          <dgm:bulletEnabled val="1"/>
        </dgm:presLayoutVars>
      </dgm:prSet>
      <dgm:spPr/>
    </dgm:pt>
    <dgm:pt modelId="{7ED43661-46D9-4FCD-85B6-C92584DE7D05}" type="pres">
      <dgm:prSet presAssocID="{B41DDC51-9C4D-4997-BAB5-C61BC300B566}" presName="parentText" presStyleLbl="node1" presStyleIdx="3" presStyleCnt="5">
        <dgm:presLayoutVars>
          <dgm:chMax val="0"/>
          <dgm:bulletEnabled val="1"/>
        </dgm:presLayoutVars>
      </dgm:prSet>
      <dgm:spPr/>
    </dgm:pt>
    <dgm:pt modelId="{F2179378-3BFF-4B31-B08D-2757D55FE498}" type="pres">
      <dgm:prSet presAssocID="{B41DDC51-9C4D-4997-BAB5-C61BC300B566}" presName="childText" presStyleLbl="revTx" presStyleIdx="3" presStyleCnt="5">
        <dgm:presLayoutVars>
          <dgm:bulletEnabled val="1"/>
        </dgm:presLayoutVars>
      </dgm:prSet>
      <dgm:spPr/>
    </dgm:pt>
    <dgm:pt modelId="{28280946-DC03-493D-92DC-6D5120071F3C}" type="pres">
      <dgm:prSet presAssocID="{7F2A98D8-6260-4F79-9079-0C240AF67836}" presName="parentText" presStyleLbl="node1" presStyleIdx="4" presStyleCnt="5">
        <dgm:presLayoutVars>
          <dgm:chMax val="0"/>
          <dgm:bulletEnabled val="1"/>
        </dgm:presLayoutVars>
      </dgm:prSet>
      <dgm:spPr/>
    </dgm:pt>
    <dgm:pt modelId="{F55C318E-84B2-4360-A78D-05B1E26957C5}" type="pres">
      <dgm:prSet presAssocID="{7F2A98D8-6260-4F79-9079-0C240AF67836}" presName="childText" presStyleLbl="revTx" presStyleIdx="4" presStyleCnt="5">
        <dgm:presLayoutVars>
          <dgm:bulletEnabled val="1"/>
        </dgm:presLayoutVars>
      </dgm:prSet>
      <dgm:spPr/>
    </dgm:pt>
  </dgm:ptLst>
  <dgm:cxnLst>
    <dgm:cxn modelId="{76231A03-BC43-434A-AE1A-3C9085C74338}" srcId="{BD3FEE66-2E38-4633-A32D-D207EE69E91B}" destId="{B41DDC51-9C4D-4997-BAB5-C61BC300B566}" srcOrd="3" destOrd="0" parTransId="{D596A01B-5956-4EFB-B114-87C515172A35}" sibTransId="{62EB7539-9E4F-488D-B9DE-C430A418D02C}"/>
    <dgm:cxn modelId="{4C1CAB0C-C07E-44D3-83F8-3583C1E62CE8}" type="presOf" srcId="{EB78729E-DA03-489E-B1AB-64B5AF2D6DC0}" destId="{F2179378-3BFF-4B31-B08D-2757D55FE498}" srcOrd="0" destOrd="0" presId="urn:microsoft.com/office/officeart/2005/8/layout/vList2"/>
    <dgm:cxn modelId="{9645F31B-F53A-446E-BE12-01C650750EBE}" srcId="{95059D3C-AD9D-4791-930D-B165799C8021}" destId="{D908477F-A106-48BC-BA64-DC09A3BBA1A5}" srcOrd="0" destOrd="0" parTransId="{61CDC9AF-06E8-4E7D-9089-A1A98C872398}" sibTransId="{CBC9A603-323D-4945-898E-58E8F161D780}"/>
    <dgm:cxn modelId="{E9427939-931A-44D4-8880-75BFAF4BD030}" type="presOf" srcId="{3CD3E0BD-C544-42CF-89D4-98EE7974EFC8}" destId="{D9779C9C-B3C8-49E9-A896-140F80A9FA67}" srcOrd="0" destOrd="0" presId="urn:microsoft.com/office/officeart/2005/8/layout/vList2"/>
    <dgm:cxn modelId="{0BA96363-566F-4603-B92A-279CB7942FE3}" srcId="{BD3FEE66-2E38-4633-A32D-D207EE69E91B}" destId="{9CE0797E-A658-4F32-9790-07C5D1FD3B0F}" srcOrd="1" destOrd="0" parTransId="{F8E48C40-1DB4-4BCE-A8FC-8D029185B7B7}" sibTransId="{5FDA68DC-2BA6-4F22-8848-6C4193E28B24}"/>
    <dgm:cxn modelId="{99DD6D6A-401D-4237-AA8E-6C6F4D865D97}" srcId="{B41DDC51-9C4D-4997-BAB5-C61BC300B566}" destId="{EB78729E-DA03-489E-B1AB-64B5AF2D6DC0}" srcOrd="0" destOrd="0" parTransId="{B122A3F2-96BF-4CE8-8513-45BB7C7BF2F1}" sibTransId="{0C3D6848-367A-40FD-A254-0C8EB5DEF8B8}"/>
    <dgm:cxn modelId="{0FB3E051-2E0B-4174-920B-90545833F570}" type="presOf" srcId="{95059D3C-AD9D-4791-930D-B165799C8021}" destId="{DEEB5FB8-C227-49AC-AB48-006A457B8357}" srcOrd="0" destOrd="0" presId="urn:microsoft.com/office/officeart/2005/8/layout/vList2"/>
    <dgm:cxn modelId="{46E1A152-E8F9-4127-92FA-C9094889DDBD}" type="presOf" srcId="{BD3FEE66-2E38-4633-A32D-D207EE69E91B}" destId="{9E2037ED-D7D3-4988-B2DD-D457B193CB82}" srcOrd="0" destOrd="0" presId="urn:microsoft.com/office/officeart/2005/8/layout/vList2"/>
    <dgm:cxn modelId="{1027B386-273F-4B0F-B830-568DEB91F13D}" srcId="{BD3FEE66-2E38-4633-A32D-D207EE69E91B}" destId="{95059D3C-AD9D-4791-930D-B165799C8021}" srcOrd="0" destOrd="0" parTransId="{B503BCAE-7F05-4FD6-8AD7-43C62BE5FDB8}" sibTransId="{F10006B0-5596-4855-8049-3616C09122A2}"/>
    <dgm:cxn modelId="{1BE3A596-E458-4D84-AA65-A261707C09D1}" type="presOf" srcId="{B41DDC51-9C4D-4997-BAB5-C61BC300B566}" destId="{7ED43661-46D9-4FCD-85B6-C92584DE7D05}" srcOrd="0" destOrd="0" presId="urn:microsoft.com/office/officeart/2005/8/layout/vList2"/>
    <dgm:cxn modelId="{12E6DA97-BC25-4561-B4B5-CAE716DD60F0}" srcId="{9CE0797E-A658-4F32-9790-07C5D1FD3B0F}" destId="{6C2FDF9C-F4B0-4FF9-9B01-33C23B2B4249}" srcOrd="0" destOrd="0" parTransId="{FE9A2BB4-6D8A-4567-A055-3824F125596A}" sibTransId="{CEC6ED76-9724-460B-9261-046EC6ED9EF2}"/>
    <dgm:cxn modelId="{1520509B-AE8E-4AB8-BC7E-47786362D321}" type="presOf" srcId="{9CE0797E-A658-4F32-9790-07C5D1FD3B0F}" destId="{EE55219B-5606-46F9-9C40-EC5E52B7603B}" srcOrd="0" destOrd="0" presId="urn:microsoft.com/office/officeart/2005/8/layout/vList2"/>
    <dgm:cxn modelId="{022C06A8-5B77-42B7-8875-7F420A025042}" srcId="{7F2A98D8-6260-4F79-9079-0C240AF67836}" destId="{468300CE-7504-4F0B-A0C5-BD1AA540E0DF}" srcOrd="0" destOrd="0" parTransId="{FCBF5A43-C8B8-4D9F-B8F1-1B6FCC38AB50}" sibTransId="{5F7C4554-2D27-4A78-8C60-3471B4F37B2E}"/>
    <dgm:cxn modelId="{6D7633AA-E437-4A69-B9CA-0E6227ACFD45}" type="presOf" srcId="{6C2FDF9C-F4B0-4FF9-9B01-33C23B2B4249}" destId="{534C9492-7A4C-4628-A492-2E42526E93D1}" srcOrd="0" destOrd="0" presId="urn:microsoft.com/office/officeart/2005/8/layout/vList2"/>
    <dgm:cxn modelId="{577E0FBF-0717-42EB-84A8-806CEE7DFB16}" type="presOf" srcId="{D908477F-A106-48BC-BA64-DC09A3BBA1A5}" destId="{F8378C73-AB0E-4510-AD00-EBED7D08D4F9}" srcOrd="0" destOrd="0" presId="urn:microsoft.com/office/officeart/2005/8/layout/vList2"/>
    <dgm:cxn modelId="{4E8762C1-7F46-4944-BCD3-9737C2FEAA4B}" type="presOf" srcId="{468300CE-7504-4F0B-A0C5-BD1AA540E0DF}" destId="{F55C318E-84B2-4360-A78D-05B1E26957C5}" srcOrd="0" destOrd="0" presId="urn:microsoft.com/office/officeart/2005/8/layout/vList2"/>
    <dgm:cxn modelId="{55EF5DC9-482C-4CA2-90AC-E04281E5C9B4}" type="presOf" srcId="{7F2A98D8-6260-4F79-9079-0C240AF67836}" destId="{28280946-DC03-493D-92DC-6D5120071F3C}" srcOrd="0" destOrd="0" presId="urn:microsoft.com/office/officeart/2005/8/layout/vList2"/>
    <dgm:cxn modelId="{001C1ECB-B158-4B47-B680-FC7F58734582}" srcId="{BD3FEE66-2E38-4633-A32D-D207EE69E91B}" destId="{4614F4CE-BD87-49AB-BD60-19590C4D48A6}" srcOrd="2" destOrd="0" parTransId="{03889881-73C4-4F35-8B75-9A464408278D}" sibTransId="{3D9E90E1-9780-4197-9D6C-AA1D69D62C4C}"/>
    <dgm:cxn modelId="{9B40A6CD-6851-4F3E-B797-A04D04B3BDC6}" srcId="{4614F4CE-BD87-49AB-BD60-19590C4D48A6}" destId="{3CD3E0BD-C544-42CF-89D4-98EE7974EFC8}" srcOrd="0" destOrd="0" parTransId="{CC90A32B-6EE3-46EF-8941-5773A1FFB66C}" sibTransId="{F7F0CD3B-B706-4A4B-9280-7968CC4313BA}"/>
    <dgm:cxn modelId="{B072CAE0-2FF6-45B8-82FE-5698A66FB78F}" type="presOf" srcId="{4614F4CE-BD87-49AB-BD60-19590C4D48A6}" destId="{0D9DB734-80DE-4EDA-807A-6C18D3D487B0}" srcOrd="0" destOrd="0" presId="urn:microsoft.com/office/officeart/2005/8/layout/vList2"/>
    <dgm:cxn modelId="{227701E9-19FD-4A2F-8995-903702395C60}" srcId="{BD3FEE66-2E38-4633-A32D-D207EE69E91B}" destId="{7F2A98D8-6260-4F79-9079-0C240AF67836}" srcOrd="4" destOrd="0" parTransId="{3C31662B-E0A5-47FB-A046-6BE4D50EA1D2}" sibTransId="{312B3F2F-B980-4AD4-AABC-76272C9AC1B9}"/>
    <dgm:cxn modelId="{3565D549-2B5B-48E3-8A84-855A587BEAA2}" type="presParOf" srcId="{9E2037ED-D7D3-4988-B2DD-D457B193CB82}" destId="{DEEB5FB8-C227-49AC-AB48-006A457B8357}" srcOrd="0" destOrd="0" presId="urn:microsoft.com/office/officeart/2005/8/layout/vList2"/>
    <dgm:cxn modelId="{C2307385-2B71-4FC0-9CC3-4364E4202E58}" type="presParOf" srcId="{9E2037ED-D7D3-4988-B2DD-D457B193CB82}" destId="{F8378C73-AB0E-4510-AD00-EBED7D08D4F9}" srcOrd="1" destOrd="0" presId="urn:microsoft.com/office/officeart/2005/8/layout/vList2"/>
    <dgm:cxn modelId="{D4BCE630-9960-47C4-A44B-BF9D02FE8F13}" type="presParOf" srcId="{9E2037ED-D7D3-4988-B2DD-D457B193CB82}" destId="{EE55219B-5606-46F9-9C40-EC5E52B7603B}" srcOrd="2" destOrd="0" presId="urn:microsoft.com/office/officeart/2005/8/layout/vList2"/>
    <dgm:cxn modelId="{06D346E6-3545-4EC0-9E3B-80E60BA616B2}" type="presParOf" srcId="{9E2037ED-D7D3-4988-B2DD-D457B193CB82}" destId="{534C9492-7A4C-4628-A492-2E42526E93D1}" srcOrd="3" destOrd="0" presId="urn:microsoft.com/office/officeart/2005/8/layout/vList2"/>
    <dgm:cxn modelId="{E6C97DCE-A243-4145-B71F-7C4899BCAB28}" type="presParOf" srcId="{9E2037ED-D7D3-4988-B2DD-D457B193CB82}" destId="{0D9DB734-80DE-4EDA-807A-6C18D3D487B0}" srcOrd="4" destOrd="0" presId="urn:microsoft.com/office/officeart/2005/8/layout/vList2"/>
    <dgm:cxn modelId="{D8D177BF-7F73-4478-96CC-F03AE7DA3DAF}" type="presParOf" srcId="{9E2037ED-D7D3-4988-B2DD-D457B193CB82}" destId="{D9779C9C-B3C8-49E9-A896-140F80A9FA67}" srcOrd="5" destOrd="0" presId="urn:microsoft.com/office/officeart/2005/8/layout/vList2"/>
    <dgm:cxn modelId="{1488DDF4-B102-49BC-901A-0835B90F4845}" type="presParOf" srcId="{9E2037ED-D7D3-4988-B2DD-D457B193CB82}" destId="{7ED43661-46D9-4FCD-85B6-C92584DE7D05}" srcOrd="6" destOrd="0" presId="urn:microsoft.com/office/officeart/2005/8/layout/vList2"/>
    <dgm:cxn modelId="{E4A01538-9F7C-460E-AC0C-4DB105B524FA}" type="presParOf" srcId="{9E2037ED-D7D3-4988-B2DD-D457B193CB82}" destId="{F2179378-3BFF-4B31-B08D-2757D55FE498}" srcOrd="7" destOrd="0" presId="urn:microsoft.com/office/officeart/2005/8/layout/vList2"/>
    <dgm:cxn modelId="{AA19157E-3629-4A32-BE2C-2D259782F1EC}" type="presParOf" srcId="{9E2037ED-D7D3-4988-B2DD-D457B193CB82}" destId="{28280946-DC03-493D-92DC-6D5120071F3C}" srcOrd="8" destOrd="0" presId="urn:microsoft.com/office/officeart/2005/8/layout/vList2"/>
    <dgm:cxn modelId="{62243C56-9139-4D47-8A60-BFF20AA6EAC4}" type="presParOf" srcId="{9E2037ED-D7D3-4988-B2DD-D457B193CB82}" destId="{F55C318E-84B2-4360-A78D-05B1E26957C5}"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B5FB8-C227-49AC-AB48-006A457B8357}">
      <dsp:nvSpPr>
        <dsp:cNvPr id="0" name=""/>
        <dsp:cNvSpPr/>
      </dsp:nvSpPr>
      <dsp:spPr>
        <a:xfrm>
          <a:off x="0" y="92432"/>
          <a:ext cx="6358432" cy="41066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NZ" sz="1800" kern="1200">
              <a:latin typeface="Founders Grotesk Light" panose="020B0303030202060203" pitchFamily="34" charset="0"/>
            </a:rPr>
            <a:t>Taha Hinegaro</a:t>
          </a:r>
        </a:p>
      </dsp:txBody>
      <dsp:txXfrm>
        <a:off x="20047" y="112479"/>
        <a:ext cx="6318338" cy="370575"/>
      </dsp:txXfrm>
    </dsp:sp>
    <dsp:sp modelId="{F8378C73-AB0E-4510-AD00-EBED7D08D4F9}">
      <dsp:nvSpPr>
        <dsp:cNvPr id="0" name=""/>
        <dsp:cNvSpPr/>
      </dsp:nvSpPr>
      <dsp:spPr>
        <a:xfrm>
          <a:off x="0" y="503102"/>
          <a:ext cx="6358432"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88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NZ" sz="1400" kern="1200" dirty="0">
              <a:latin typeface="Founders Grotesk Light" panose="020B0303030202060203" pitchFamily="34" charset="0"/>
            </a:rPr>
            <a:t>Mental/Emotional Health</a:t>
          </a:r>
        </a:p>
      </dsp:txBody>
      <dsp:txXfrm>
        <a:off x="0" y="503102"/>
        <a:ext cx="6358432" cy="298080"/>
      </dsp:txXfrm>
    </dsp:sp>
    <dsp:sp modelId="{EE55219B-5606-46F9-9C40-EC5E52B7603B}">
      <dsp:nvSpPr>
        <dsp:cNvPr id="0" name=""/>
        <dsp:cNvSpPr/>
      </dsp:nvSpPr>
      <dsp:spPr>
        <a:xfrm>
          <a:off x="0" y="801182"/>
          <a:ext cx="6358432" cy="410669"/>
        </a:xfrm>
        <a:prstGeom prst="roundRect">
          <a:avLst/>
        </a:prstGeom>
        <a:solidFill>
          <a:schemeClr val="accent3">
            <a:hueOff val="1029291"/>
            <a:satOff val="6178"/>
            <a:lumOff val="4706"/>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NZ" sz="1800" kern="1200">
              <a:latin typeface="Founders Grotesk Light" panose="020B0303030202060203" pitchFamily="34" charset="0"/>
            </a:rPr>
            <a:t>Tana Tinana</a:t>
          </a:r>
        </a:p>
      </dsp:txBody>
      <dsp:txXfrm>
        <a:off x="20047" y="821229"/>
        <a:ext cx="6318338" cy="370575"/>
      </dsp:txXfrm>
    </dsp:sp>
    <dsp:sp modelId="{534C9492-7A4C-4628-A492-2E42526E93D1}">
      <dsp:nvSpPr>
        <dsp:cNvPr id="0" name=""/>
        <dsp:cNvSpPr/>
      </dsp:nvSpPr>
      <dsp:spPr>
        <a:xfrm>
          <a:off x="0" y="1211852"/>
          <a:ext cx="6358432"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88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NZ" sz="1400" kern="1200">
              <a:latin typeface="Founders Grotesk Light" panose="020B0303030202060203" pitchFamily="34" charset="0"/>
            </a:rPr>
            <a:t>Physical Health</a:t>
          </a:r>
        </a:p>
      </dsp:txBody>
      <dsp:txXfrm>
        <a:off x="0" y="1211852"/>
        <a:ext cx="6358432" cy="298080"/>
      </dsp:txXfrm>
    </dsp:sp>
    <dsp:sp modelId="{0D9DB734-80DE-4EDA-807A-6C18D3D487B0}">
      <dsp:nvSpPr>
        <dsp:cNvPr id="0" name=""/>
        <dsp:cNvSpPr/>
      </dsp:nvSpPr>
      <dsp:spPr>
        <a:xfrm>
          <a:off x="0" y="1509932"/>
          <a:ext cx="6358432" cy="410669"/>
        </a:xfrm>
        <a:prstGeom prst="roundRect">
          <a:avLst/>
        </a:prstGeom>
        <a:solidFill>
          <a:schemeClr val="accent3">
            <a:hueOff val="2058582"/>
            <a:satOff val="12356"/>
            <a:lumOff val="9413"/>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NZ" sz="1800" kern="1200">
              <a:latin typeface="Founders Grotesk Light" panose="020B0303030202060203" pitchFamily="34" charset="0"/>
            </a:rPr>
            <a:t>Taha Whanau</a:t>
          </a:r>
        </a:p>
      </dsp:txBody>
      <dsp:txXfrm>
        <a:off x="20047" y="1529979"/>
        <a:ext cx="6318338" cy="370575"/>
      </dsp:txXfrm>
    </dsp:sp>
    <dsp:sp modelId="{D9779C9C-B3C8-49E9-A896-140F80A9FA67}">
      <dsp:nvSpPr>
        <dsp:cNvPr id="0" name=""/>
        <dsp:cNvSpPr/>
      </dsp:nvSpPr>
      <dsp:spPr>
        <a:xfrm>
          <a:off x="0" y="1920602"/>
          <a:ext cx="6358432"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88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NZ" sz="1400" kern="1200">
              <a:latin typeface="Founders Grotesk Light" panose="020B0303030202060203" pitchFamily="34" charset="0"/>
            </a:rPr>
            <a:t>Family/Community Health</a:t>
          </a:r>
        </a:p>
      </dsp:txBody>
      <dsp:txXfrm>
        <a:off x="0" y="1920602"/>
        <a:ext cx="6358432" cy="298080"/>
      </dsp:txXfrm>
    </dsp:sp>
    <dsp:sp modelId="{7ED43661-46D9-4FCD-85B6-C92584DE7D05}">
      <dsp:nvSpPr>
        <dsp:cNvPr id="0" name=""/>
        <dsp:cNvSpPr/>
      </dsp:nvSpPr>
      <dsp:spPr>
        <a:xfrm>
          <a:off x="0" y="2218682"/>
          <a:ext cx="6358432" cy="410669"/>
        </a:xfrm>
        <a:prstGeom prst="roundRect">
          <a:avLst/>
        </a:prstGeom>
        <a:solidFill>
          <a:schemeClr val="accent3">
            <a:hueOff val="3087872"/>
            <a:satOff val="18534"/>
            <a:lumOff val="1411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NZ" sz="1800" kern="1200">
              <a:latin typeface="Founders Grotesk Light" panose="020B0303030202060203" pitchFamily="34" charset="0"/>
            </a:rPr>
            <a:t>Taha Wairua</a:t>
          </a:r>
        </a:p>
      </dsp:txBody>
      <dsp:txXfrm>
        <a:off x="20047" y="2238729"/>
        <a:ext cx="6318338" cy="370575"/>
      </dsp:txXfrm>
    </dsp:sp>
    <dsp:sp modelId="{F2179378-3BFF-4B31-B08D-2757D55FE498}">
      <dsp:nvSpPr>
        <dsp:cNvPr id="0" name=""/>
        <dsp:cNvSpPr/>
      </dsp:nvSpPr>
      <dsp:spPr>
        <a:xfrm>
          <a:off x="0" y="2629352"/>
          <a:ext cx="6358432"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88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NZ" sz="1400" kern="1200">
              <a:latin typeface="Founders Grotesk Light" panose="020B0303030202060203" pitchFamily="34" charset="0"/>
            </a:rPr>
            <a:t>Spiritual Health</a:t>
          </a:r>
        </a:p>
      </dsp:txBody>
      <dsp:txXfrm>
        <a:off x="0" y="2629352"/>
        <a:ext cx="6358432" cy="298080"/>
      </dsp:txXfrm>
    </dsp:sp>
    <dsp:sp modelId="{28280946-DC03-493D-92DC-6D5120071F3C}">
      <dsp:nvSpPr>
        <dsp:cNvPr id="0" name=""/>
        <dsp:cNvSpPr/>
      </dsp:nvSpPr>
      <dsp:spPr>
        <a:xfrm>
          <a:off x="0" y="2927432"/>
          <a:ext cx="6358432" cy="410669"/>
        </a:xfrm>
        <a:prstGeom prst="roundRect">
          <a:avLst/>
        </a:prstGeom>
        <a:solidFill>
          <a:schemeClr val="accent3">
            <a:hueOff val="4117163"/>
            <a:satOff val="24712"/>
            <a:lumOff val="18825"/>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NZ" sz="1800" kern="1200">
              <a:latin typeface="Founders Grotesk Light" panose="020B0303030202060203" pitchFamily="34" charset="0"/>
            </a:rPr>
            <a:t>Whenua</a:t>
          </a:r>
        </a:p>
      </dsp:txBody>
      <dsp:txXfrm>
        <a:off x="20047" y="2947479"/>
        <a:ext cx="6318338" cy="370575"/>
      </dsp:txXfrm>
    </dsp:sp>
    <dsp:sp modelId="{F55C318E-84B2-4360-A78D-05B1E26957C5}">
      <dsp:nvSpPr>
        <dsp:cNvPr id="0" name=""/>
        <dsp:cNvSpPr/>
      </dsp:nvSpPr>
      <dsp:spPr>
        <a:xfrm>
          <a:off x="0" y="3338102"/>
          <a:ext cx="6358432"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188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NZ" sz="1400" kern="1200">
              <a:latin typeface="Founders Grotesk Light" panose="020B0303030202060203" pitchFamily="34" charset="0"/>
            </a:rPr>
            <a:t>Land/Roots</a:t>
          </a:r>
        </a:p>
      </dsp:txBody>
      <dsp:txXfrm>
        <a:off x="0" y="3338102"/>
        <a:ext cx="6358432" cy="2980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179AB-1FE6-3746-AC21-B87946CC10F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04614C1F-8F5C-0511-DC3A-28B7069242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481F374D-C830-0876-CECC-B2F0C58F580A}"/>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42151103-73D3-2F37-3713-415E33823D5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FB41267-0D75-EA1F-31CB-B91EFEAD9528}"/>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88764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A2B24-6539-DF27-F242-C7A7DF537142}"/>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CABE2552-B4E8-BD6A-201B-6EF302B0D75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7CD29E56-53EF-EB90-EF15-C84190B3DF6B}"/>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77612C7C-081D-2E5A-D8CF-5AA0DDA4273B}"/>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1CD3CA37-EBD0-C544-68D6-85D930782664}"/>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514323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EE8265-6930-5C1D-69ED-7A5D2EC5DAB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8CB236CC-A108-7E04-E5C7-1499E337F8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D250F86-A838-F45B-C569-D5E72187311A}"/>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9981CBC6-3D01-86F4-0BFF-A7C6E93DDC34}"/>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02A22009-7355-1D38-3557-1814B099F22C}"/>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299629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B2F6C-25E7-EB6F-87EC-59EE98D585E0}"/>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06543929-3034-787D-C4F3-7872AB25B2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ABBE8C0-0F24-61E2-D341-596882829ADE}"/>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BC69C7E9-44F0-4533-6D61-3EF200A09971}"/>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E05519E7-B975-98B7-9D71-D9D2488D58C1}"/>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634610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6DF25-495C-CF15-7D1B-CA1731F4DA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CBD1FA60-A511-7FC8-080F-6D7A33DB842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77D0992-7EF5-1A4C-B7EA-51F94B7290C5}"/>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359140B5-8920-766E-430D-D293F226532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C04F1AA8-4D55-BA6A-92A9-DFAA5BC4DDA0}"/>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473222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68FC-BA40-CA4B-3933-D23AB677DB64}"/>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7BCA91C-897F-EDE2-B439-19B0B975009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5F57F1F0-5A56-BD36-A08E-B4F46B945D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57EA1D64-DA6C-4985-DC1E-D49A99411C83}"/>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6" name="Footer Placeholder 5">
            <a:extLst>
              <a:ext uri="{FF2B5EF4-FFF2-40B4-BE49-F238E27FC236}">
                <a16:creationId xmlns:a16="http://schemas.microsoft.com/office/drawing/2014/main" id="{10170D80-6DAC-B56C-59FF-51DD3CD1E954}"/>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594F1658-2591-1281-E8A9-96FE2B65B733}"/>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473885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7A217-8134-7242-56F3-68088BBBF237}"/>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9CB644D-853E-0EFC-0B64-235A81FF3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2439FC-5AB8-DA69-C41D-5CD25A02D9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2EE26268-23B6-F052-BC38-D50B14CF6A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16E598-D9DA-D436-A4A1-A79AB8C564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6667AADC-E15D-292D-083E-2B79C3D2B557}"/>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8" name="Footer Placeholder 7">
            <a:extLst>
              <a:ext uri="{FF2B5EF4-FFF2-40B4-BE49-F238E27FC236}">
                <a16:creationId xmlns:a16="http://schemas.microsoft.com/office/drawing/2014/main" id="{98593407-7412-E9EE-904D-21AD37D04B23}"/>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DA48DE24-9F45-29BA-E882-9E15C3A1FF60}"/>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3334560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1FA8B-188A-58DF-85A0-91E51DD5FF5A}"/>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1ABCEC58-0A56-986D-DC20-60848FD08403}"/>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4" name="Footer Placeholder 3">
            <a:extLst>
              <a:ext uri="{FF2B5EF4-FFF2-40B4-BE49-F238E27FC236}">
                <a16:creationId xmlns:a16="http://schemas.microsoft.com/office/drawing/2014/main" id="{BDDA7F2B-2F37-A0A0-441D-A70CF183DF25}"/>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7DD1B4E5-7163-A1C2-8B71-D5F10C0D443E}"/>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640946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374CE8-BDA1-F905-FAA9-038FC5613873}"/>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3" name="Footer Placeholder 2">
            <a:extLst>
              <a:ext uri="{FF2B5EF4-FFF2-40B4-BE49-F238E27FC236}">
                <a16:creationId xmlns:a16="http://schemas.microsoft.com/office/drawing/2014/main" id="{F6583D10-65C0-E2DB-5F12-38EC7DFCEA08}"/>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901FA32A-9A0B-8A9F-F028-7EE8055BA5F0}"/>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424259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FAAB2-1E2D-33C4-7F5A-C4AC2DA828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DA09EE95-7097-EE77-CE64-35F683A11B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8EBFB329-573F-4839-87E1-609D93C7A9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6FF855-524B-B34A-2339-EFA47AEF34B1}"/>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6" name="Footer Placeholder 5">
            <a:extLst>
              <a:ext uri="{FF2B5EF4-FFF2-40B4-BE49-F238E27FC236}">
                <a16:creationId xmlns:a16="http://schemas.microsoft.com/office/drawing/2014/main" id="{9476B92F-AC3E-7F41-E61D-F13DBC490BFA}"/>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3F95E9EC-059C-55F9-23FE-8CD8952DC0E8}"/>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644795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EAA34-3F17-6B42-3C45-8891FD952A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071DBAC5-F52B-A09B-0B26-4059470645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D034C7A8-4A5E-FC2C-1BC3-21756EB699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47DFE7-C10F-0A7D-8F3E-B99FDDA84B03}"/>
              </a:ext>
            </a:extLst>
          </p:cNvPr>
          <p:cNvSpPr>
            <a:spLocks noGrp="1"/>
          </p:cNvSpPr>
          <p:nvPr>
            <p:ph type="dt" sz="half" idx="10"/>
          </p:nvPr>
        </p:nvSpPr>
        <p:spPr/>
        <p:txBody>
          <a:bodyPr/>
          <a:lstStyle/>
          <a:p>
            <a:fld id="{EF1CE4D4-83D0-4E57-90BB-020405F6B57E}" type="datetimeFigureOut">
              <a:rPr lang="en-NZ" smtClean="0"/>
              <a:t>3/12/2024</a:t>
            </a:fld>
            <a:endParaRPr lang="en-NZ"/>
          </a:p>
        </p:txBody>
      </p:sp>
      <p:sp>
        <p:nvSpPr>
          <p:cNvPr id="6" name="Footer Placeholder 5">
            <a:extLst>
              <a:ext uri="{FF2B5EF4-FFF2-40B4-BE49-F238E27FC236}">
                <a16:creationId xmlns:a16="http://schemas.microsoft.com/office/drawing/2014/main" id="{CB010082-7417-0B09-176F-B7D7FC96BA85}"/>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7785A766-0C60-7509-9583-3953C6FC2F8F}"/>
              </a:ext>
            </a:extLst>
          </p:cNvPr>
          <p:cNvSpPr>
            <a:spLocks noGrp="1"/>
          </p:cNvSpPr>
          <p:nvPr>
            <p:ph type="sldNum" sz="quarter" idx="12"/>
          </p:nvPr>
        </p:nvSpPr>
        <p:spPr/>
        <p:txBody>
          <a:bodyPr/>
          <a:lstStyle/>
          <a:p>
            <a:fld id="{A2AD8D6B-7C3D-4F9E-A888-E75A60E4512A}" type="slidenum">
              <a:rPr lang="en-NZ" smtClean="0"/>
              <a:t>‹#›</a:t>
            </a:fld>
            <a:endParaRPr lang="en-NZ"/>
          </a:p>
        </p:txBody>
      </p:sp>
    </p:spTree>
    <p:extLst>
      <p:ext uri="{BB962C8B-B14F-4D97-AF65-F5344CB8AC3E}">
        <p14:creationId xmlns:p14="http://schemas.microsoft.com/office/powerpoint/2010/main" val="1446768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5007E-2CE6-1318-2D5A-D1143D13C6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EE4ADD5C-D471-2747-B684-6AFE78E194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7AD7D2AB-C923-DBB6-EDB8-9CCDE2093E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1CE4D4-83D0-4E57-90BB-020405F6B57E}" type="datetimeFigureOut">
              <a:rPr lang="en-NZ" smtClean="0"/>
              <a:t>3/12/2024</a:t>
            </a:fld>
            <a:endParaRPr lang="en-NZ"/>
          </a:p>
        </p:txBody>
      </p:sp>
      <p:sp>
        <p:nvSpPr>
          <p:cNvPr id="5" name="Footer Placeholder 4">
            <a:extLst>
              <a:ext uri="{FF2B5EF4-FFF2-40B4-BE49-F238E27FC236}">
                <a16:creationId xmlns:a16="http://schemas.microsoft.com/office/drawing/2014/main" id="{3F6C0612-D0EE-E7A1-0237-9DA3A7C2EB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Z"/>
          </a:p>
        </p:txBody>
      </p:sp>
      <p:sp>
        <p:nvSpPr>
          <p:cNvPr id="6" name="Slide Number Placeholder 5">
            <a:extLst>
              <a:ext uri="{FF2B5EF4-FFF2-40B4-BE49-F238E27FC236}">
                <a16:creationId xmlns:a16="http://schemas.microsoft.com/office/drawing/2014/main" id="{8F5454F4-F1CC-1A70-B039-CF7F030DF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2AD8D6B-7C3D-4F9E-A888-E75A60E4512A}" type="slidenum">
              <a:rPr lang="en-NZ" smtClean="0"/>
              <a:t>‹#›</a:t>
            </a:fld>
            <a:endParaRPr lang="en-NZ"/>
          </a:p>
        </p:txBody>
      </p:sp>
    </p:spTree>
    <p:extLst>
      <p:ext uri="{BB962C8B-B14F-4D97-AF65-F5344CB8AC3E}">
        <p14:creationId xmlns:p14="http://schemas.microsoft.com/office/powerpoint/2010/main" val="1260742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4DF681-1B37-3494-95C8-CE8697C69B11}"/>
              </a:ext>
            </a:extLst>
          </p:cNvPr>
          <p:cNvPicPr>
            <a:picLocks noChangeAspect="1"/>
          </p:cNvPicPr>
          <p:nvPr/>
        </p:nvPicPr>
        <p:blipFill>
          <a:blip r:embed="rId2"/>
          <a:stretch>
            <a:fillRect/>
          </a:stretch>
        </p:blipFill>
        <p:spPr>
          <a:xfrm>
            <a:off x="1744680" y="521319"/>
            <a:ext cx="8397840" cy="5574187"/>
          </a:xfrm>
          <a:prstGeom prst="rect">
            <a:avLst/>
          </a:prstGeom>
          <a:ln>
            <a:noFill/>
          </a:ln>
        </p:spPr>
      </p:pic>
      <p:pic>
        <p:nvPicPr>
          <p:cNvPr id="8" name="Picture 7">
            <a:extLst>
              <a:ext uri="{FF2B5EF4-FFF2-40B4-BE49-F238E27FC236}">
                <a16:creationId xmlns:a16="http://schemas.microsoft.com/office/drawing/2014/main" id="{6E6A9D23-C18D-138B-0952-1C28B2901A3C}"/>
              </a:ext>
            </a:extLst>
          </p:cNvPr>
          <p:cNvPicPr>
            <a:picLocks noChangeAspect="1"/>
          </p:cNvPicPr>
          <p:nvPr/>
        </p:nvPicPr>
        <p:blipFill>
          <a:blip r:embed="rId3"/>
          <a:srcRect l="3831" t="89247" r="3257" b="2294"/>
          <a:stretch/>
        </p:blipFill>
        <p:spPr>
          <a:xfrm>
            <a:off x="3162693" y="5607629"/>
            <a:ext cx="5561814" cy="580445"/>
          </a:xfrm>
          <a:prstGeom prst="rect">
            <a:avLst/>
          </a:prstGeom>
          <a:ln>
            <a:noFill/>
          </a:ln>
        </p:spPr>
      </p:pic>
      <p:sp>
        <p:nvSpPr>
          <p:cNvPr id="13" name="TextBox 12">
            <a:extLst>
              <a:ext uri="{FF2B5EF4-FFF2-40B4-BE49-F238E27FC236}">
                <a16:creationId xmlns:a16="http://schemas.microsoft.com/office/drawing/2014/main" id="{8DF2D1D9-5686-FE6E-CC8D-390F89E3EBEA}"/>
              </a:ext>
            </a:extLst>
          </p:cNvPr>
          <p:cNvSpPr txBox="1"/>
          <p:nvPr/>
        </p:nvSpPr>
        <p:spPr>
          <a:xfrm>
            <a:off x="5061500" y="5131406"/>
            <a:ext cx="3193980" cy="307777"/>
          </a:xfrm>
          <a:prstGeom prst="rect">
            <a:avLst/>
          </a:prstGeom>
          <a:noFill/>
          <a:ln>
            <a:noFill/>
          </a:ln>
        </p:spPr>
        <p:txBody>
          <a:bodyPr wrap="square" rtlCol="0">
            <a:spAutoFit/>
          </a:bodyPr>
          <a:lstStyle/>
          <a:p>
            <a:r>
              <a:rPr lang="en-NZ" sz="1400" b="1" dirty="0">
                <a:solidFill>
                  <a:schemeClr val="bg1"/>
                </a:solidFill>
                <a:latin typeface="Founders Grotesk Light" panose="020B0303030202060203" pitchFamily="34" charset="0"/>
              </a:rPr>
              <a:t>Te Whare Tapa Wh</a:t>
            </a:r>
            <a:r>
              <a:rPr lang="en-NZ" sz="1400" b="1" dirty="0">
                <a:solidFill>
                  <a:schemeClr val="bg1"/>
                </a:solidFill>
                <a:latin typeface="Founders Grotesk Light" panose="020B0303030202060203" pitchFamily="34" charset="0"/>
                <a:cs typeface="Calibri Light" panose="020F0302020204030204" pitchFamily="34" charset="0"/>
              </a:rPr>
              <a:t>ā</a:t>
            </a:r>
            <a:r>
              <a:rPr lang="en-NZ" sz="1400" b="1" dirty="0">
                <a:solidFill>
                  <a:schemeClr val="bg1"/>
                </a:solidFill>
                <a:latin typeface="Founders Grotesk Light" panose="020B0303030202060203" pitchFamily="34" charset="0"/>
              </a:rPr>
              <a:t> </a:t>
            </a:r>
          </a:p>
        </p:txBody>
      </p:sp>
      <p:sp>
        <p:nvSpPr>
          <p:cNvPr id="2" name="AutoShape 2" descr="What is Bioprotection Aotearoa? | Bioprotection Aotearoa">
            <a:extLst>
              <a:ext uri="{FF2B5EF4-FFF2-40B4-BE49-F238E27FC236}">
                <a16:creationId xmlns:a16="http://schemas.microsoft.com/office/drawing/2014/main" id="{82B9DAB3-624A-60A2-1ED3-F5ACC7B166F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 name="AutoShape 4" descr="What is Bioprotection Aotearoa? | Bioprotection Aotearoa">
            <a:extLst>
              <a:ext uri="{FF2B5EF4-FFF2-40B4-BE49-F238E27FC236}">
                <a16:creationId xmlns:a16="http://schemas.microsoft.com/office/drawing/2014/main" id="{B1B36518-B061-7DA4-626F-0BFDF88B87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9" name="Title 8">
            <a:extLst>
              <a:ext uri="{FF2B5EF4-FFF2-40B4-BE49-F238E27FC236}">
                <a16:creationId xmlns:a16="http://schemas.microsoft.com/office/drawing/2014/main" id="{55A667E1-270F-8F29-5D14-F064909BA293}"/>
              </a:ext>
            </a:extLst>
          </p:cNvPr>
          <p:cNvSpPr>
            <a:spLocks noGrp="1"/>
          </p:cNvSpPr>
          <p:nvPr>
            <p:ph type="title"/>
          </p:nvPr>
        </p:nvSpPr>
        <p:spPr>
          <a:xfrm>
            <a:off x="397150" y="-46611"/>
            <a:ext cx="10515600" cy="1325563"/>
          </a:xfrm>
        </p:spPr>
        <p:txBody>
          <a:bodyPr>
            <a:normAutofit/>
          </a:bodyPr>
          <a:lstStyle/>
          <a:p>
            <a:r>
              <a:rPr lang="en-NZ" sz="2800" b="1" dirty="0">
                <a:latin typeface="Founders Grotesk Light" panose="020B0303030202060203" pitchFamily="34" charset="0"/>
              </a:rPr>
              <a:t>Our Wellbeing Framework</a:t>
            </a:r>
          </a:p>
        </p:txBody>
      </p:sp>
      <p:sp>
        <p:nvSpPr>
          <p:cNvPr id="15" name="TextBox 14">
            <a:extLst>
              <a:ext uri="{FF2B5EF4-FFF2-40B4-BE49-F238E27FC236}">
                <a16:creationId xmlns:a16="http://schemas.microsoft.com/office/drawing/2014/main" id="{8DCC1269-B85F-D7D8-A903-21F656935810}"/>
              </a:ext>
            </a:extLst>
          </p:cNvPr>
          <p:cNvSpPr txBox="1"/>
          <p:nvPr/>
        </p:nvSpPr>
        <p:spPr>
          <a:xfrm>
            <a:off x="4956928" y="6179729"/>
            <a:ext cx="2582944" cy="307777"/>
          </a:xfrm>
          <a:prstGeom prst="rect">
            <a:avLst/>
          </a:prstGeom>
          <a:noFill/>
        </p:spPr>
        <p:txBody>
          <a:bodyPr wrap="square" rtlCol="0">
            <a:spAutoFit/>
          </a:bodyPr>
          <a:lstStyle/>
          <a:p>
            <a:r>
              <a:rPr lang="en-NZ" sz="1400" b="1" dirty="0">
                <a:latin typeface="Founders Grotesk Light" panose="020B0303030202060203" pitchFamily="34" charset="0"/>
              </a:rPr>
              <a:t>The Wellbeing Continuum</a:t>
            </a:r>
          </a:p>
        </p:txBody>
      </p:sp>
      <p:sp>
        <p:nvSpPr>
          <p:cNvPr id="35" name="TextBox 34">
            <a:extLst>
              <a:ext uri="{FF2B5EF4-FFF2-40B4-BE49-F238E27FC236}">
                <a16:creationId xmlns:a16="http://schemas.microsoft.com/office/drawing/2014/main" id="{828D2CF1-212D-309C-8420-2F16765E0E63}"/>
              </a:ext>
            </a:extLst>
          </p:cNvPr>
          <p:cNvSpPr txBox="1"/>
          <p:nvPr/>
        </p:nvSpPr>
        <p:spPr>
          <a:xfrm>
            <a:off x="5654950" y="1440929"/>
            <a:ext cx="882100" cy="338554"/>
          </a:xfrm>
          <a:prstGeom prst="rect">
            <a:avLst/>
          </a:prstGeom>
          <a:noFill/>
          <a:ln>
            <a:noFill/>
          </a:ln>
        </p:spPr>
        <p:txBody>
          <a:bodyPr wrap="square" rtlCol="0">
            <a:spAutoFit/>
          </a:bodyPr>
          <a:lstStyle/>
          <a:p>
            <a:r>
              <a:rPr lang="en-NZ" sz="1600" b="1" dirty="0">
                <a:solidFill>
                  <a:schemeClr val="bg1"/>
                </a:solidFill>
                <a:latin typeface="Founders Grotesk Light" panose="020B0303030202060203" pitchFamily="34" charset="0"/>
              </a:rPr>
              <a:t>Pou</a:t>
            </a:r>
          </a:p>
        </p:txBody>
      </p:sp>
    </p:spTree>
    <p:extLst>
      <p:ext uri="{BB962C8B-B14F-4D97-AF65-F5344CB8AC3E}">
        <p14:creationId xmlns:p14="http://schemas.microsoft.com/office/powerpoint/2010/main" val="2838217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25BC-1EC0-4EF2-3A5A-93E73934C370}"/>
              </a:ext>
            </a:extLst>
          </p:cNvPr>
          <p:cNvSpPr>
            <a:spLocks noGrp="1"/>
          </p:cNvSpPr>
          <p:nvPr>
            <p:ph type="title"/>
          </p:nvPr>
        </p:nvSpPr>
        <p:spPr>
          <a:xfrm>
            <a:off x="831988" y="385474"/>
            <a:ext cx="6356606" cy="1843283"/>
          </a:xfrm>
        </p:spPr>
        <p:txBody>
          <a:bodyPr vert="horz" lIns="91440" tIns="45720" rIns="91440" bIns="45720" rtlCol="0" anchor="ctr">
            <a:normAutofit/>
          </a:bodyPr>
          <a:lstStyle/>
          <a:p>
            <a:pPr marR="0" lvl="0" algn="l" defTabSz="914400" rtl="0" eaLnBrk="1" fontAlgn="auto" latinLnBrk="0" hangingPunct="1">
              <a:lnSpc>
                <a:spcPct val="90000"/>
              </a:lnSpc>
              <a:spcBef>
                <a:spcPts val="1000"/>
              </a:spcBef>
              <a:spcAft>
                <a:spcPts val="0"/>
              </a:spcAft>
              <a:buClrTx/>
              <a:buSzTx/>
              <a:tabLst/>
              <a:defRPr/>
            </a:pPr>
            <a:r>
              <a:rPr lang="en-US" sz="3200" b="1" dirty="0">
                <a:latin typeface="Founders Grotesk Light" panose="020B0303030202060203" pitchFamily="34" charset="0"/>
              </a:rPr>
              <a:t>Te Whare Tapa Whā </a:t>
            </a:r>
            <a:br>
              <a:rPr lang="en-US" sz="3200" b="1" dirty="0">
                <a:latin typeface="Founders Grotesk Light" panose="020B0303030202060203" pitchFamily="34" charset="0"/>
              </a:rPr>
            </a:br>
            <a:br>
              <a:rPr lang="en-US" sz="3200" b="1" dirty="0">
                <a:latin typeface="Founders Grotesk Light" panose="020B0303030202060203" pitchFamily="34" charset="0"/>
              </a:rPr>
            </a:br>
            <a:r>
              <a:rPr lang="en-US" sz="1400" b="0" i="0" dirty="0">
                <a:solidFill>
                  <a:srgbClr val="2B2B30"/>
                </a:solidFill>
                <a:effectLst/>
                <a:latin typeface="Founders Grotesk Light" panose="020B0303030202060203" pitchFamily="34" charset="0"/>
              </a:rPr>
              <a:t>When all these things are in balance, we thrive. When one or more of these is out of balance our wellbeing is impacted. </a:t>
            </a:r>
            <a:r>
              <a:rPr kumimoji="0" lang="en-US" sz="1400" b="0" i="0" u="none" strike="noStrike" kern="1200" cap="none" spc="0" normalizeH="0" baseline="0" noProof="0" dirty="0">
                <a:ln>
                  <a:noFill/>
                </a:ln>
                <a:solidFill>
                  <a:srgbClr val="111111"/>
                </a:solidFill>
                <a:effectLst/>
                <a:highlight>
                  <a:srgbClr val="FFFFFF"/>
                </a:highlight>
                <a:uLnTx/>
                <a:uFillTx/>
                <a:latin typeface="Founders Grotesk Light" panose="020B0303030202060203" pitchFamily="34" charset="0"/>
                <a:ea typeface="+mn-ea"/>
                <a:cs typeface="+mn-cs"/>
              </a:rPr>
              <a:t>By aligning workplace activities with Te Whare Tapa Whā, organizations can create an environment where well-being is valued, and employees thrive</a:t>
            </a:r>
            <a:endParaRPr lang="en-US" sz="3200" b="1" dirty="0">
              <a:latin typeface="Founders Grotesk Light" panose="020B0303030202060203" pitchFamily="34" charset="0"/>
            </a:endParaRPr>
          </a:p>
        </p:txBody>
      </p:sp>
      <p:pic>
        <p:nvPicPr>
          <p:cNvPr id="6" name="Content Placeholder 5" descr="A green and blue house&#10;&#10;Description automatically generated">
            <a:extLst>
              <a:ext uri="{FF2B5EF4-FFF2-40B4-BE49-F238E27FC236}">
                <a16:creationId xmlns:a16="http://schemas.microsoft.com/office/drawing/2014/main" id="{5F2DC7F0-2CE4-BBFE-4E9B-64603E75117C}"/>
              </a:ext>
            </a:extLst>
          </p:cNvPr>
          <p:cNvPicPr>
            <a:picLocks noGrp="1" noChangeAspect="1"/>
          </p:cNvPicPr>
          <p:nvPr>
            <p:ph sz="half" idx="2"/>
          </p:nvPr>
        </p:nvPicPr>
        <p:blipFill>
          <a:blip r:embed="rId2"/>
          <a:srcRect l="27543" r="24766"/>
          <a:stretch/>
        </p:blipFill>
        <p:spPr>
          <a:xfrm>
            <a:off x="7556409" y="557190"/>
            <a:ext cx="3995928" cy="5571896"/>
          </a:xfrm>
          <a:prstGeom prst="rect">
            <a:avLst/>
          </a:prstGeom>
          <a:effectLst/>
        </p:spPr>
      </p:pic>
      <p:graphicFrame>
        <p:nvGraphicFramePr>
          <p:cNvPr id="5" name="Content Placeholder 4">
            <a:extLst>
              <a:ext uri="{FF2B5EF4-FFF2-40B4-BE49-F238E27FC236}">
                <a16:creationId xmlns:a16="http://schemas.microsoft.com/office/drawing/2014/main" id="{3BA4098F-8D28-37BC-1906-60C0E1DB9475}"/>
              </a:ext>
            </a:extLst>
          </p:cNvPr>
          <p:cNvGraphicFramePr>
            <a:graphicFrameLocks noGrp="1"/>
          </p:cNvGraphicFramePr>
          <p:nvPr>
            <p:ph sz="half" idx="1"/>
          </p:nvPr>
        </p:nvGraphicFramePr>
        <p:xfrm>
          <a:off x="831987" y="2400472"/>
          <a:ext cx="6358432" cy="37286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0852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47C44-7F45-858B-FD67-752DA353533F}"/>
              </a:ext>
            </a:extLst>
          </p:cNvPr>
          <p:cNvSpPr>
            <a:spLocks noGrp="1"/>
          </p:cNvSpPr>
          <p:nvPr>
            <p:ph type="title"/>
          </p:nvPr>
        </p:nvSpPr>
        <p:spPr>
          <a:xfrm>
            <a:off x="838200" y="789331"/>
            <a:ext cx="10515600" cy="1325563"/>
          </a:xfrm>
        </p:spPr>
        <p:txBody>
          <a:bodyPr>
            <a:normAutofit fontScale="90000"/>
          </a:bodyPr>
          <a:lstStyle/>
          <a:p>
            <a:r>
              <a:rPr lang="en-NZ" sz="3200" b="1" dirty="0">
                <a:latin typeface="Founders Grotesk Light" panose="020B0303030202060203" pitchFamily="34" charset="0"/>
              </a:rPr>
              <a:t>The Wellbeing Continuum</a:t>
            </a:r>
            <a:br>
              <a:rPr lang="en-NZ" sz="3200" b="1" dirty="0">
                <a:latin typeface="Founders Grotesk Light" panose="020B0303030202060203" pitchFamily="34" charset="0"/>
              </a:rPr>
            </a:br>
            <a:br>
              <a:rPr lang="en-NZ" sz="3200" b="1" dirty="0">
                <a:latin typeface="Founders Grotesk Light" panose="020B0303030202060203" pitchFamily="34" charset="0"/>
              </a:rPr>
            </a:br>
            <a:r>
              <a:rPr lang="en-US" sz="1600" dirty="0">
                <a:latin typeface="Founders Grotesk Light" panose="020B0303030202060203" pitchFamily="34" charset="0"/>
                <a:ea typeface="Calibri" panose="020F0502020204030204" pitchFamily="34" charset="0"/>
                <a:cs typeface="Times New Roman" panose="02020603050405020304" pitchFamily="18" charset="0"/>
              </a:rPr>
              <a:t>People can have a range of mental health experiences across the continuum that will change over time. </a:t>
            </a:r>
            <a:r>
              <a:rPr lang="en-US" sz="1600" dirty="0">
                <a:latin typeface="Founders Grotesk Light" panose="020B0303030202060203" pitchFamily="34" charset="0"/>
              </a:rPr>
              <a:t>It is usual to cycle across the Thriving and Going Ok parts of the spectrum</a:t>
            </a:r>
            <a:br>
              <a:rPr lang="en-US" sz="3200" dirty="0">
                <a:solidFill>
                  <a:schemeClr val="dk1"/>
                </a:solidFill>
                <a:latin typeface="Founders Grotesk Light" panose="020B0303030202060203" pitchFamily="34" charset="0"/>
              </a:rPr>
            </a:br>
            <a:endParaRPr lang="en-NZ" sz="3200" b="1" dirty="0">
              <a:latin typeface="Founders Grotesk Light" panose="020B0303030202060203" pitchFamily="34" charset="0"/>
            </a:endParaRPr>
          </a:p>
        </p:txBody>
      </p:sp>
      <p:pic>
        <p:nvPicPr>
          <p:cNvPr id="4" name="Picture 3">
            <a:extLst>
              <a:ext uri="{FF2B5EF4-FFF2-40B4-BE49-F238E27FC236}">
                <a16:creationId xmlns:a16="http://schemas.microsoft.com/office/drawing/2014/main" id="{9170BA23-9864-5DB4-D731-81D890333205}"/>
              </a:ext>
            </a:extLst>
          </p:cNvPr>
          <p:cNvPicPr>
            <a:picLocks noChangeAspect="1"/>
          </p:cNvPicPr>
          <p:nvPr/>
        </p:nvPicPr>
        <p:blipFill>
          <a:blip r:embed="rId2"/>
          <a:srcRect l="3831" t="89247" r="3257" b="2294"/>
          <a:stretch/>
        </p:blipFill>
        <p:spPr>
          <a:xfrm>
            <a:off x="638857" y="1872753"/>
            <a:ext cx="10808967" cy="1103280"/>
          </a:xfrm>
          <a:prstGeom prst="rect">
            <a:avLst/>
          </a:prstGeom>
          <a:ln>
            <a:noFill/>
          </a:ln>
        </p:spPr>
      </p:pic>
      <p:graphicFrame>
        <p:nvGraphicFramePr>
          <p:cNvPr id="7" name="Table 6">
            <a:extLst>
              <a:ext uri="{FF2B5EF4-FFF2-40B4-BE49-F238E27FC236}">
                <a16:creationId xmlns:a16="http://schemas.microsoft.com/office/drawing/2014/main" id="{4396764C-A06E-98DD-6CF5-B38D59419E7A}"/>
              </a:ext>
            </a:extLst>
          </p:cNvPr>
          <p:cNvGraphicFramePr>
            <a:graphicFrameLocks noGrp="1"/>
          </p:cNvGraphicFramePr>
          <p:nvPr/>
        </p:nvGraphicFramePr>
        <p:xfrm>
          <a:off x="8514605" y="2920114"/>
          <a:ext cx="2471266" cy="2143910"/>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17145" indent="-215900">
                        <a:lnSpc>
                          <a:spcPct val="120000"/>
                        </a:lnSpc>
                        <a:spcBef>
                          <a:spcPts val="600"/>
                        </a:spcBef>
                        <a:spcAft>
                          <a:spcPts val="0"/>
                        </a:spcAft>
                      </a:pPr>
                      <a:r>
                        <a:rPr lang="en-NZ" sz="1200" b="0" dirty="0">
                          <a:solidFill>
                            <a:schemeClr val="tx1"/>
                          </a:solidFill>
                          <a:effectLst/>
                          <a:latin typeface="Founders Grotesk Light" panose="020B0303030202060203" pitchFamily="34" charset="0"/>
                        </a:rPr>
                        <a:t>People who are experiencing optimal/positive mental health.</a:t>
                      </a:r>
                    </a:p>
                    <a:p>
                      <a:pPr marL="17145" indent="-215900">
                        <a:lnSpc>
                          <a:spcPct val="120000"/>
                        </a:lnSpc>
                        <a:spcBef>
                          <a:spcPts val="600"/>
                        </a:spcBef>
                      </a:pPr>
                      <a:r>
                        <a:rPr lang="en-NZ" sz="1200" b="0" dirty="0">
                          <a:solidFill>
                            <a:schemeClr val="tx1"/>
                          </a:solidFill>
                          <a:effectLst/>
                          <a:latin typeface="Founders Grotesk Light" panose="020B0303030202060203" pitchFamily="34" charset="0"/>
                        </a:rPr>
                        <a:t>Engaged, generally happy, getting enough good quality sleep and eating well, experiencing positive relationships, and have a strong sense of meaning and purpose in life</a:t>
                      </a:r>
                    </a:p>
                    <a:p>
                      <a:pPr marL="17145" indent="-215900">
                        <a:lnSpc>
                          <a:spcPct val="120000"/>
                        </a:lnSpc>
                        <a:spcBef>
                          <a:spcPts val="600"/>
                        </a:spcBef>
                      </a:pPr>
                      <a:r>
                        <a:rPr lang="en-NZ" sz="1200" b="0" dirty="0">
                          <a:solidFill>
                            <a:schemeClr val="tx1"/>
                          </a:solidFill>
                          <a:effectLst/>
                          <a:latin typeface="Founders Grotesk Light" panose="020B0303030202060203" pitchFamily="34" charset="0"/>
                        </a:rPr>
                        <a:t>Likely to experience better physical health and higher productivity</a:t>
                      </a:r>
                      <a:endParaRPr lang="en-NZ" sz="1200" b="0" dirty="0">
                        <a:solidFill>
                          <a:schemeClr val="tx1"/>
                        </a:solidFill>
                        <a:effectLst/>
                        <a:latin typeface="Founders Grotesk Light" panose="020B0303030202060203"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0" name="Table 9">
            <a:extLst>
              <a:ext uri="{FF2B5EF4-FFF2-40B4-BE49-F238E27FC236}">
                <a16:creationId xmlns:a16="http://schemas.microsoft.com/office/drawing/2014/main" id="{FFB1602A-82AB-554F-BF30-7F9B7C58CE03}"/>
              </a:ext>
            </a:extLst>
          </p:cNvPr>
          <p:cNvGraphicFramePr>
            <a:graphicFrameLocks noGrp="1"/>
          </p:cNvGraphicFramePr>
          <p:nvPr/>
        </p:nvGraphicFramePr>
        <p:xfrm>
          <a:off x="6043339" y="2920114"/>
          <a:ext cx="2471266" cy="2618359"/>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17145" indent="-215900">
                        <a:lnSpc>
                          <a:spcPct val="120000"/>
                        </a:lnSpc>
                        <a:spcBef>
                          <a:spcPts val="600"/>
                        </a:spcBef>
                      </a:pPr>
                      <a:r>
                        <a:rPr lang="en-NZ" sz="1200" b="0" dirty="0">
                          <a:effectLst/>
                          <a:latin typeface="Founders Grotesk Light" panose="020B0303030202060203" pitchFamily="34" charset="0"/>
                        </a:rPr>
                        <a:t>People who lack general mental wellbeing and a sense of being reasonably happy with life</a:t>
                      </a:r>
                    </a:p>
                    <a:p>
                      <a:pPr marL="17145" indent="-215900">
                        <a:lnSpc>
                          <a:spcPct val="120000"/>
                        </a:lnSpc>
                        <a:spcBef>
                          <a:spcPts val="600"/>
                        </a:spcBef>
                      </a:pPr>
                      <a:r>
                        <a:rPr lang="en-NZ" sz="1200" b="0" dirty="0">
                          <a:effectLst/>
                          <a:latin typeface="Founders Grotesk Light" panose="020B0303030202060203" pitchFamily="34" charset="0"/>
                        </a:rPr>
                        <a:t>Often show as disengaged and unmotivated, lack meaning and purpose in their daily lives</a:t>
                      </a:r>
                    </a:p>
                    <a:p>
                      <a:pPr marL="17145" indent="-215900">
                        <a:lnSpc>
                          <a:spcPct val="120000"/>
                        </a:lnSpc>
                        <a:spcBef>
                          <a:spcPts val="600"/>
                        </a:spcBef>
                      </a:pPr>
                      <a:r>
                        <a:rPr lang="en-NZ" sz="1200" b="0" dirty="0">
                          <a:effectLst/>
                          <a:latin typeface="Founders Grotesk Light" panose="020B0303030202060203" pitchFamily="34" charset="0"/>
                        </a:rPr>
                        <a:t>Likely to have higher rates of physical illness and workplace accidents </a:t>
                      </a:r>
                    </a:p>
                    <a:p>
                      <a:pPr marL="17145" indent="-215900">
                        <a:lnSpc>
                          <a:spcPct val="120000"/>
                        </a:lnSpc>
                        <a:spcBef>
                          <a:spcPts val="600"/>
                        </a:spcBef>
                      </a:pPr>
                      <a:r>
                        <a:rPr lang="en-NZ" sz="1200" b="0" dirty="0">
                          <a:effectLst/>
                          <a:latin typeface="Founders Grotesk Light" panose="020B0303030202060203" pitchFamily="34" charset="0"/>
                        </a:rPr>
                        <a:t>People develop coping mechanisms which can be applied to help revert to full mental health – thriving</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1" name="Table 10">
            <a:extLst>
              <a:ext uri="{FF2B5EF4-FFF2-40B4-BE49-F238E27FC236}">
                <a16:creationId xmlns:a16="http://schemas.microsoft.com/office/drawing/2014/main" id="{3EA0CB8A-9F60-B4FF-722D-586332B35DF4}"/>
              </a:ext>
            </a:extLst>
          </p:cNvPr>
          <p:cNvGraphicFramePr>
            <a:graphicFrameLocks noGrp="1"/>
          </p:cNvGraphicFramePr>
          <p:nvPr/>
        </p:nvGraphicFramePr>
        <p:xfrm>
          <a:off x="3518514" y="2920114"/>
          <a:ext cx="2471266" cy="2263267"/>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17145" indent="-215900">
                        <a:lnSpc>
                          <a:spcPct val="120000"/>
                        </a:lnSpc>
                        <a:spcBef>
                          <a:spcPts val="600"/>
                        </a:spcBef>
                      </a:pPr>
                      <a:r>
                        <a:rPr lang="en-NZ" sz="1200" b="0" dirty="0">
                          <a:effectLst/>
                          <a:latin typeface="Founders Grotesk Light" panose="020B0303030202060203" pitchFamily="34" charset="0"/>
                        </a:rPr>
                        <a:t>People who don’t meet the criteria for a diagnosable mental illness, but who may be highly stressed or distressed</a:t>
                      </a:r>
                    </a:p>
                    <a:p>
                      <a:pPr marL="17145" indent="-215900">
                        <a:lnSpc>
                          <a:spcPct val="120000"/>
                        </a:lnSpc>
                        <a:spcBef>
                          <a:spcPts val="600"/>
                        </a:spcBef>
                      </a:pPr>
                      <a:r>
                        <a:rPr lang="en-NZ" sz="1200" b="0" dirty="0">
                          <a:effectLst/>
                          <a:latin typeface="Founders Grotesk Light" panose="020B0303030202060203" pitchFamily="34" charset="0"/>
                        </a:rPr>
                        <a:t>More severe and persistent functional impairment</a:t>
                      </a:r>
                    </a:p>
                    <a:p>
                      <a:pPr marL="17145" indent="-215900">
                        <a:lnSpc>
                          <a:spcPct val="120000"/>
                        </a:lnSpc>
                        <a:spcBef>
                          <a:spcPts val="600"/>
                        </a:spcBef>
                      </a:pPr>
                      <a:r>
                        <a:rPr lang="en-NZ" sz="1200" b="0" dirty="0">
                          <a:effectLst/>
                          <a:latin typeface="Founders Grotesk Light" panose="020B0303030202060203" pitchFamily="34" charset="0"/>
                        </a:rPr>
                        <a:t>A mental health problem develops</a:t>
                      </a:r>
                    </a:p>
                    <a:p>
                      <a:pPr marL="17145" indent="-215900">
                        <a:lnSpc>
                          <a:spcPct val="120000"/>
                        </a:lnSpc>
                        <a:spcBef>
                          <a:spcPts val="600"/>
                        </a:spcBef>
                      </a:pPr>
                      <a:r>
                        <a:rPr lang="en-NZ" sz="1200" b="0" dirty="0">
                          <a:effectLst/>
                          <a:latin typeface="Founders Grotesk Light" panose="020B0303030202060203" pitchFamily="34" charset="0"/>
                        </a:rPr>
                        <a:t>Usual coping mechanisms may not suffice or don’t have the same impact</a:t>
                      </a:r>
                    </a:p>
                    <a:p>
                      <a:pPr marL="17145">
                        <a:lnSpc>
                          <a:spcPct val="120000"/>
                        </a:lnSpc>
                        <a:spcBef>
                          <a:spcPts val="600"/>
                        </a:spcBef>
                      </a:pPr>
                      <a:r>
                        <a:rPr lang="en-GB" sz="1200" b="0" dirty="0">
                          <a:effectLst/>
                          <a:latin typeface="Founders Grotesk Light" panose="020B0303030202060203" pitchFamily="34" charset="0"/>
                        </a:rPr>
                        <a:t> </a:t>
                      </a:r>
                      <a:endParaRPr lang="en-NZ" sz="1200" b="0" dirty="0">
                        <a:effectLst/>
                        <a:latin typeface="Founders Grotesk Light" panose="020B0303030202060203"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2" name="Table 11">
            <a:extLst>
              <a:ext uri="{FF2B5EF4-FFF2-40B4-BE49-F238E27FC236}">
                <a16:creationId xmlns:a16="http://schemas.microsoft.com/office/drawing/2014/main" id="{E80D8231-C4C9-2095-5C04-04F46BBE55B2}"/>
              </a:ext>
            </a:extLst>
          </p:cNvPr>
          <p:cNvGraphicFramePr>
            <a:graphicFrameLocks noGrp="1"/>
          </p:cNvGraphicFramePr>
          <p:nvPr/>
        </p:nvGraphicFramePr>
        <p:xfrm>
          <a:off x="993689" y="2920114"/>
          <a:ext cx="2471266" cy="2143910"/>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17145" indent="-215900">
                        <a:lnSpc>
                          <a:spcPct val="120000"/>
                        </a:lnSpc>
                        <a:spcBef>
                          <a:spcPts val="600"/>
                        </a:spcBef>
                      </a:pPr>
                      <a:r>
                        <a:rPr lang="en-NZ" sz="1200" b="0" dirty="0">
                          <a:solidFill>
                            <a:schemeClr val="tx1"/>
                          </a:solidFill>
                          <a:effectLst/>
                          <a:latin typeface="Founders Grotesk Light" panose="020B0303030202060203" pitchFamily="34" charset="0"/>
                        </a:rPr>
                        <a:t>People who are mentally unwell and/or have a diagnosed mental illness</a:t>
                      </a:r>
                    </a:p>
                    <a:p>
                      <a:pPr marL="17145" indent="-215900">
                        <a:lnSpc>
                          <a:spcPct val="120000"/>
                        </a:lnSpc>
                        <a:spcBef>
                          <a:spcPts val="600"/>
                        </a:spcBef>
                      </a:pPr>
                      <a:r>
                        <a:rPr lang="en-NZ" sz="1200" b="0" dirty="0">
                          <a:effectLst/>
                          <a:latin typeface="Founders Grotesk Light" panose="020B0303030202060203" pitchFamily="34" charset="0"/>
                        </a:rPr>
                        <a:t>Severe and persistent functional impairment</a:t>
                      </a:r>
                    </a:p>
                    <a:p>
                      <a:pPr marL="17145" indent="-215900">
                        <a:lnSpc>
                          <a:spcPct val="120000"/>
                        </a:lnSpc>
                        <a:spcBef>
                          <a:spcPts val="600"/>
                        </a:spcBef>
                      </a:pPr>
                      <a:r>
                        <a:rPr lang="en-NZ" sz="1200" b="0" dirty="0">
                          <a:effectLst/>
                          <a:latin typeface="Founders Grotesk Light" panose="020B0303030202060203" pitchFamily="34" charset="0"/>
                        </a:rPr>
                        <a:t>Neurochemical process outside of the individuals’ control is often established</a:t>
                      </a:r>
                    </a:p>
                    <a:p>
                      <a:pPr marL="17145">
                        <a:lnSpc>
                          <a:spcPct val="120000"/>
                        </a:lnSpc>
                        <a:spcBef>
                          <a:spcPts val="600"/>
                        </a:spcBef>
                      </a:pPr>
                      <a:r>
                        <a:rPr lang="en-GB" sz="1200" b="0" dirty="0">
                          <a:effectLst/>
                          <a:latin typeface="Founders Grotesk Light" panose="020B0303030202060203" pitchFamily="34" charset="0"/>
                        </a:rPr>
                        <a:t> </a:t>
                      </a:r>
                      <a:endParaRPr lang="en-NZ" sz="1200" b="0" dirty="0">
                        <a:effectLst/>
                        <a:latin typeface="Founders Grotesk Light" panose="020B0303030202060203"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spTree>
    <p:extLst>
      <p:ext uri="{BB962C8B-B14F-4D97-AF65-F5344CB8AC3E}">
        <p14:creationId xmlns:p14="http://schemas.microsoft.com/office/powerpoint/2010/main" val="2872944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9EF13-4136-69AF-323F-3E52A63488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C9EA5C-7B61-FCC0-A2A2-8A06743642B8}"/>
              </a:ext>
            </a:extLst>
          </p:cNvPr>
          <p:cNvSpPr>
            <a:spLocks noGrp="1"/>
          </p:cNvSpPr>
          <p:nvPr>
            <p:ph type="title"/>
          </p:nvPr>
        </p:nvSpPr>
        <p:spPr>
          <a:xfrm>
            <a:off x="838200" y="789331"/>
            <a:ext cx="10515600" cy="1325563"/>
          </a:xfrm>
        </p:spPr>
        <p:txBody>
          <a:bodyPr>
            <a:normAutofit fontScale="90000"/>
          </a:bodyPr>
          <a:lstStyle/>
          <a:p>
            <a:r>
              <a:rPr lang="en-NZ" sz="3200" b="1" dirty="0">
                <a:latin typeface="Founders Grotesk Light" panose="020B0303030202060203" pitchFamily="34" charset="0"/>
              </a:rPr>
              <a:t>The Wellbeing Continuum – Signs and Symptoms</a:t>
            </a:r>
            <a:br>
              <a:rPr lang="en-NZ" sz="3200" b="1" dirty="0">
                <a:latin typeface="Founders Grotesk Light" panose="020B0303030202060203" pitchFamily="34" charset="0"/>
              </a:rPr>
            </a:br>
            <a:br>
              <a:rPr lang="en-NZ" sz="3200" b="1" dirty="0">
                <a:latin typeface="Founders Grotesk Light" panose="020B0303030202060203" pitchFamily="34" charset="0"/>
              </a:rPr>
            </a:br>
            <a:r>
              <a:rPr lang="en-US" sz="1600" dirty="0">
                <a:latin typeface="Founders Grotesk Light" panose="020B0303030202060203" pitchFamily="34" charset="0"/>
                <a:ea typeface="Calibri" panose="020F0502020204030204" pitchFamily="34" charset="0"/>
                <a:cs typeface="Times New Roman" panose="02020603050405020304" pitchFamily="18" charset="0"/>
              </a:rPr>
              <a:t>People can have a range of mental health experiences across the continuum that will change over time. </a:t>
            </a:r>
            <a:r>
              <a:rPr lang="en-US" sz="1600" dirty="0">
                <a:latin typeface="Founders Grotesk Light" panose="020B0303030202060203" pitchFamily="34" charset="0"/>
              </a:rPr>
              <a:t>It is usual to cycle across the Thriving and Going Ok parts of the spectrum</a:t>
            </a:r>
            <a:br>
              <a:rPr lang="en-US" sz="3200" dirty="0">
                <a:solidFill>
                  <a:schemeClr val="dk1"/>
                </a:solidFill>
                <a:latin typeface="Founders Grotesk Light" panose="020B0303030202060203" pitchFamily="34" charset="0"/>
              </a:rPr>
            </a:br>
            <a:endParaRPr lang="en-NZ" sz="3200" b="1" dirty="0">
              <a:latin typeface="Founders Grotesk Light" panose="020B0303030202060203" pitchFamily="34" charset="0"/>
            </a:endParaRPr>
          </a:p>
        </p:txBody>
      </p:sp>
      <p:pic>
        <p:nvPicPr>
          <p:cNvPr id="4" name="Picture 3">
            <a:extLst>
              <a:ext uri="{FF2B5EF4-FFF2-40B4-BE49-F238E27FC236}">
                <a16:creationId xmlns:a16="http://schemas.microsoft.com/office/drawing/2014/main" id="{B5C6A6FF-BFFD-DA66-1236-0203E6D14725}"/>
              </a:ext>
            </a:extLst>
          </p:cNvPr>
          <p:cNvPicPr>
            <a:picLocks noChangeAspect="1"/>
          </p:cNvPicPr>
          <p:nvPr/>
        </p:nvPicPr>
        <p:blipFill>
          <a:blip r:embed="rId2"/>
          <a:srcRect l="3831" t="89247" r="3257" b="2294"/>
          <a:stretch/>
        </p:blipFill>
        <p:spPr>
          <a:xfrm>
            <a:off x="638857" y="1872753"/>
            <a:ext cx="10808967" cy="1103280"/>
          </a:xfrm>
          <a:prstGeom prst="rect">
            <a:avLst/>
          </a:prstGeom>
          <a:ln>
            <a:noFill/>
          </a:ln>
        </p:spPr>
      </p:pic>
      <p:graphicFrame>
        <p:nvGraphicFramePr>
          <p:cNvPr id="7" name="Table 6">
            <a:extLst>
              <a:ext uri="{FF2B5EF4-FFF2-40B4-BE49-F238E27FC236}">
                <a16:creationId xmlns:a16="http://schemas.microsoft.com/office/drawing/2014/main" id="{FC0897DA-66DE-04EB-3370-ABDEC761C193}"/>
              </a:ext>
            </a:extLst>
          </p:cNvPr>
          <p:cNvGraphicFramePr>
            <a:graphicFrameLocks noGrp="1"/>
          </p:cNvGraphicFramePr>
          <p:nvPr/>
        </p:nvGraphicFramePr>
        <p:xfrm>
          <a:off x="8514605" y="2920114"/>
          <a:ext cx="2471266" cy="3253867"/>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cs typeface="Calibri Light" panose="020F0302020204030204" pitchFamily="34" charset="0"/>
                        </a:rPr>
                        <a:t>Normal mood fluctuations</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Calm and takes things in stride</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Good sense of humour</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Performing well</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In control mentally</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Normal sleep patterns</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Few sleep difficulties</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Physically well</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Good energy levels</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Physically and socially active</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Not using substances to cope</a:t>
                      </a:r>
                    </a:p>
                    <a:p>
                      <a:pPr marL="171450" indent="-171450">
                        <a:lnSpc>
                          <a:spcPct val="150000"/>
                        </a:lnSpc>
                        <a:buClr>
                          <a:schemeClr val="bg1"/>
                        </a:buClr>
                        <a:buSzPct val="150000"/>
                        <a:buFont typeface="Wingdings" panose="05000000000000000000" pitchFamily="2" charset="2"/>
                        <a:buChar char="ü"/>
                      </a:pPr>
                      <a:r>
                        <a:rPr lang="en-NZ" sz="1200" b="0" dirty="0">
                          <a:solidFill>
                            <a:schemeClr val="tx1"/>
                          </a:solidFill>
                          <a:effectLst/>
                          <a:latin typeface="Founders Grotesk Light" panose="020B0303030202060203" pitchFamily="34" charset="0"/>
                          <a:ea typeface="Calibri" panose="020F0502020204030204" pitchFamily="34" charset="0"/>
                          <a:cs typeface="Calibri Light" panose="020F0302020204030204" pitchFamily="34" charset="0"/>
                        </a:rPr>
                        <a:t>None or limited gambling</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0" name="Table 9">
            <a:extLst>
              <a:ext uri="{FF2B5EF4-FFF2-40B4-BE49-F238E27FC236}">
                <a16:creationId xmlns:a16="http://schemas.microsoft.com/office/drawing/2014/main" id="{E2B4A577-E30E-06A8-F451-C143DDF5D264}"/>
              </a:ext>
            </a:extLst>
          </p:cNvPr>
          <p:cNvGraphicFramePr>
            <a:graphicFrameLocks noGrp="1"/>
          </p:cNvGraphicFramePr>
          <p:nvPr/>
        </p:nvGraphicFramePr>
        <p:xfrm>
          <a:off x="6043339" y="2920114"/>
          <a:ext cx="2471266" cy="3528187"/>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Irritable/impatient</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Nervous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Sadness/overwhelmed</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Procrastination</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Forgetfulness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Trouble sleeping</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Intrusive thoughts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Nightmares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Muscle tension/headaches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Low energy</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Decreased activity/ socialising</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Regular but controlled substance use or gambling</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1" name="Table 10">
            <a:extLst>
              <a:ext uri="{FF2B5EF4-FFF2-40B4-BE49-F238E27FC236}">
                <a16:creationId xmlns:a16="http://schemas.microsoft.com/office/drawing/2014/main" id="{78E3B01A-8973-FC0D-BFD6-8CFF31AC1B33}"/>
              </a:ext>
            </a:extLst>
          </p:cNvPr>
          <p:cNvGraphicFramePr>
            <a:graphicFrameLocks noGrp="1"/>
          </p:cNvGraphicFramePr>
          <p:nvPr/>
        </p:nvGraphicFramePr>
        <p:xfrm>
          <a:off x="3518514" y="2920114"/>
          <a:ext cx="2471266" cy="4119499"/>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cs typeface="Calibri Light" panose="020F0302020204030204" pitchFamily="34" charset="0"/>
                        </a:rPr>
                        <a:t>Anger</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Anxiety</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Pervasively sad/hopeless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Negative attitude</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Poor performance/workaholic</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Poor concentration/decisions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Restless disturbed sleep</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Recurrent images/nightmares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Increased aches and pains</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Increased fatigue</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Avoidance</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Withdrawal</a:t>
                      </a:r>
                    </a:p>
                    <a:p>
                      <a:pPr marL="268288" indent="-268288">
                        <a:lnSpc>
                          <a:spcPct val="150000"/>
                        </a:lnSpc>
                        <a:buClr>
                          <a:schemeClr val="bg1"/>
                        </a:buClr>
                        <a:buSzPct val="150000"/>
                        <a:buFont typeface="Wingdings" panose="05000000000000000000" pitchFamily="2" charset="2"/>
                        <a:buChar char="q"/>
                      </a:pPr>
                      <a:r>
                        <a:rPr lang="en-NZ" sz="1200" b="0" dirty="0">
                          <a:effectLst/>
                          <a:latin typeface="Founders Grotesk Light" panose="020B0303030202060203" pitchFamily="34" charset="0"/>
                          <a:ea typeface="Times New Roman" panose="02020603050405020304" pitchFamily="18" charset="0"/>
                          <a:cs typeface="Calibri Light" panose="020F0302020204030204" pitchFamily="34" charset="0"/>
                        </a:rPr>
                        <a:t>Increased substance use/gambling hard to control</a:t>
                      </a:r>
                    </a:p>
                    <a:p>
                      <a:pPr marL="17145">
                        <a:lnSpc>
                          <a:spcPct val="120000"/>
                        </a:lnSpc>
                        <a:spcBef>
                          <a:spcPts val="600"/>
                        </a:spcBef>
                      </a:pPr>
                      <a:r>
                        <a:rPr lang="en-GB" sz="1200" b="0" dirty="0">
                          <a:effectLst/>
                          <a:latin typeface="Founders Grotesk Light" panose="020B0303030202060203" pitchFamily="34" charset="0"/>
                        </a:rPr>
                        <a:t> </a:t>
                      </a:r>
                      <a:endParaRPr lang="en-NZ" sz="1200" b="0" dirty="0">
                        <a:effectLst/>
                        <a:latin typeface="Founders Grotesk Light" panose="020B0303030202060203"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graphicFrame>
        <p:nvGraphicFramePr>
          <p:cNvPr id="12" name="Table 11">
            <a:extLst>
              <a:ext uri="{FF2B5EF4-FFF2-40B4-BE49-F238E27FC236}">
                <a16:creationId xmlns:a16="http://schemas.microsoft.com/office/drawing/2014/main" id="{B44FF0BE-0414-EA1C-E404-835478BBE520}"/>
              </a:ext>
            </a:extLst>
          </p:cNvPr>
          <p:cNvGraphicFramePr>
            <a:graphicFrameLocks noGrp="1"/>
          </p:cNvGraphicFramePr>
          <p:nvPr/>
        </p:nvGraphicFramePr>
        <p:xfrm>
          <a:off x="993689" y="2920114"/>
          <a:ext cx="2471266" cy="3570859"/>
        </p:xfrm>
        <a:graphic>
          <a:graphicData uri="http://schemas.openxmlformats.org/drawingml/2006/table">
            <a:tbl>
              <a:tblPr firstRow="1" firstCol="1" bandRow="1"/>
              <a:tblGrid>
                <a:gridCol w="2471266">
                  <a:extLst>
                    <a:ext uri="{9D8B030D-6E8A-4147-A177-3AD203B41FA5}">
                      <a16:colId xmlns:a16="http://schemas.microsoft.com/office/drawing/2014/main" val="578117702"/>
                    </a:ext>
                  </a:extLst>
                </a:gridCol>
              </a:tblGrid>
              <a:tr h="2143910">
                <a:tc>
                  <a:txBody>
                    <a:bodyPr/>
                    <a:lstStyle/>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Angry outbursts/aggression</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Excessive anxiety/panic attacks</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Thoughts of suicide</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Can’t perform duties, control behaviour or concentrate</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Can’t fall asleep or stay asleep</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Sleeping too much or too little</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Physical illness</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Constant fatigue</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Not going out/answering phone</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Substance or gambling addiction</a:t>
                      </a:r>
                    </a:p>
                    <a:p>
                      <a:pPr marL="268288" indent="-268288">
                        <a:lnSpc>
                          <a:spcPct val="150000"/>
                        </a:lnSpc>
                        <a:buClr>
                          <a:schemeClr val="bg1"/>
                        </a:buClr>
                        <a:buSzPct val="150000"/>
                        <a:buFont typeface="Wingdings" panose="05000000000000000000" pitchFamily="2" charset="2"/>
                        <a:buChar char="q"/>
                      </a:pPr>
                      <a:r>
                        <a:rPr lang="en-NZ" sz="1200" b="0" dirty="0">
                          <a:solidFill>
                            <a:schemeClr val="tx1"/>
                          </a:solidFill>
                          <a:effectLst/>
                          <a:latin typeface="Founders Grotesk Light" panose="020B0303030202060203" pitchFamily="34" charset="0"/>
                          <a:cs typeface="Calibri Light" panose="020F0302020204030204" pitchFamily="34" charset="0"/>
                        </a:rPr>
                        <a:t>Other addictions</a:t>
                      </a:r>
                    </a:p>
                    <a:p>
                      <a:pPr marL="17145">
                        <a:lnSpc>
                          <a:spcPct val="120000"/>
                        </a:lnSpc>
                        <a:spcBef>
                          <a:spcPts val="600"/>
                        </a:spcBef>
                      </a:pPr>
                      <a:r>
                        <a:rPr lang="en-GB" sz="1200" b="0" dirty="0">
                          <a:effectLst/>
                          <a:latin typeface="Founders Grotesk Light" panose="020B0303030202060203" pitchFamily="34" charset="0"/>
                        </a:rPr>
                        <a:t> </a:t>
                      </a:r>
                      <a:endParaRPr lang="en-NZ" sz="1200" b="0" dirty="0">
                        <a:effectLst/>
                        <a:latin typeface="Founders Grotesk Light" panose="020B0303030202060203"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5378081"/>
                  </a:ext>
                </a:extLst>
              </a:tr>
            </a:tbl>
          </a:graphicData>
        </a:graphic>
      </p:graphicFrame>
    </p:spTree>
    <p:extLst>
      <p:ext uri="{BB962C8B-B14F-4D97-AF65-F5344CB8AC3E}">
        <p14:creationId xmlns:p14="http://schemas.microsoft.com/office/powerpoint/2010/main" val="2503518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73C1D-3373-4D47-EDA3-6F191E5024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F0832E-594F-0EC9-E3E8-D2A3AAD677EB}"/>
              </a:ext>
            </a:extLst>
          </p:cNvPr>
          <p:cNvSpPr>
            <a:spLocks noGrp="1"/>
          </p:cNvSpPr>
          <p:nvPr>
            <p:ph type="title"/>
          </p:nvPr>
        </p:nvSpPr>
        <p:spPr>
          <a:xfrm>
            <a:off x="838200" y="789331"/>
            <a:ext cx="10515600" cy="1325563"/>
          </a:xfrm>
        </p:spPr>
        <p:txBody>
          <a:bodyPr>
            <a:normAutofit fontScale="90000"/>
          </a:bodyPr>
          <a:lstStyle/>
          <a:p>
            <a:r>
              <a:rPr lang="en-NZ" sz="3200" b="1" dirty="0">
                <a:latin typeface="Founders Grotesk Light" panose="020B0303030202060203" pitchFamily="34" charset="0"/>
              </a:rPr>
              <a:t>Applying the Wellbeing Continuum – Our Wellbeing Initiatives</a:t>
            </a:r>
            <a:br>
              <a:rPr lang="en-NZ" sz="3200" b="1" dirty="0">
                <a:latin typeface="Founders Grotesk Light" panose="020B0303030202060203" pitchFamily="34" charset="0"/>
              </a:rPr>
            </a:br>
            <a:br>
              <a:rPr lang="en-NZ" sz="3200" b="1" dirty="0">
                <a:latin typeface="Founders Grotesk Light" panose="020B0303030202060203" pitchFamily="34" charset="0"/>
              </a:rPr>
            </a:br>
            <a:r>
              <a:rPr lang="en-NZ" sz="1600" dirty="0">
                <a:latin typeface="Founders Grotesk Light" panose="020B0303030202060203" pitchFamily="34" charset="0"/>
              </a:rPr>
              <a:t>Our approach is to provide a </a:t>
            </a:r>
            <a:r>
              <a:rPr lang="en-NZ" sz="1600" u="sng" dirty="0">
                <a:latin typeface="Founders Grotesk Light" panose="020B0303030202060203" pitchFamily="34" charset="0"/>
              </a:rPr>
              <a:t>programme</a:t>
            </a:r>
            <a:r>
              <a:rPr lang="en-NZ" sz="1600" dirty="0">
                <a:latin typeface="Founders Grotesk Light" panose="020B0303030202060203" pitchFamily="34" charset="0"/>
              </a:rPr>
              <a:t> of wellbeing interventions across the continuum, and ensure our initiatives align with the Te Whare Tapa Wh</a:t>
            </a:r>
            <a:r>
              <a:rPr lang="en-NZ" sz="1600" dirty="0">
                <a:latin typeface="Founders Grotesk Light" panose="020B0303030202060203" pitchFamily="34" charset="0"/>
                <a:cs typeface="Calibri Light" panose="020F0302020204030204" pitchFamily="34" charset="0"/>
              </a:rPr>
              <a:t>ā</a:t>
            </a:r>
            <a:r>
              <a:rPr lang="en-NZ" sz="1600" dirty="0">
                <a:latin typeface="Founders Grotesk Light" panose="020B0303030202060203" pitchFamily="34" charset="0"/>
              </a:rPr>
              <a:t> model by providing support for physical health, mental/emotional health, family and community health, spiritual health and connection to whenua.</a:t>
            </a:r>
            <a:br>
              <a:rPr lang="en-US" sz="3200" dirty="0">
                <a:solidFill>
                  <a:schemeClr val="dk1"/>
                </a:solidFill>
                <a:latin typeface="Founders Grotesk Light" panose="020B0303030202060203" pitchFamily="34" charset="0"/>
              </a:rPr>
            </a:br>
            <a:endParaRPr lang="en-NZ" sz="3200" b="1" dirty="0">
              <a:latin typeface="Founders Grotesk Light" panose="020B0303030202060203" pitchFamily="34" charset="0"/>
            </a:endParaRPr>
          </a:p>
        </p:txBody>
      </p:sp>
      <p:pic>
        <p:nvPicPr>
          <p:cNvPr id="4" name="Picture 3">
            <a:extLst>
              <a:ext uri="{FF2B5EF4-FFF2-40B4-BE49-F238E27FC236}">
                <a16:creationId xmlns:a16="http://schemas.microsoft.com/office/drawing/2014/main" id="{A2307F0C-5FF6-27A7-1B0C-45255DCD874E}"/>
              </a:ext>
            </a:extLst>
          </p:cNvPr>
          <p:cNvPicPr>
            <a:picLocks noChangeAspect="1"/>
          </p:cNvPicPr>
          <p:nvPr/>
        </p:nvPicPr>
        <p:blipFill>
          <a:blip r:embed="rId2"/>
          <a:srcRect l="3831" t="89247" r="3257" b="2294"/>
          <a:stretch/>
        </p:blipFill>
        <p:spPr>
          <a:xfrm>
            <a:off x="638857" y="1872753"/>
            <a:ext cx="10808967" cy="1103280"/>
          </a:xfrm>
          <a:prstGeom prst="rect">
            <a:avLst/>
          </a:prstGeom>
          <a:ln>
            <a:noFill/>
          </a:ln>
        </p:spPr>
      </p:pic>
      <p:sp>
        <p:nvSpPr>
          <p:cNvPr id="3" name="TextBox 2">
            <a:extLst>
              <a:ext uri="{FF2B5EF4-FFF2-40B4-BE49-F238E27FC236}">
                <a16:creationId xmlns:a16="http://schemas.microsoft.com/office/drawing/2014/main" id="{F3A5B44A-4BAF-0641-13F6-9650B4AF78E9}"/>
              </a:ext>
            </a:extLst>
          </p:cNvPr>
          <p:cNvSpPr txBox="1"/>
          <p:nvPr/>
        </p:nvSpPr>
        <p:spPr>
          <a:xfrm>
            <a:off x="7738738" y="2884110"/>
            <a:ext cx="3349090" cy="523220"/>
          </a:xfrm>
          <a:prstGeom prst="rect">
            <a:avLst/>
          </a:prstGeom>
          <a:noFill/>
          <a:ln>
            <a:solidFill>
              <a:schemeClr val="bg1">
                <a:lumMod val="85000"/>
              </a:schemeClr>
            </a:solidFill>
            <a:prstDash val="sysDash"/>
          </a:ln>
        </p:spPr>
        <p:txBody>
          <a:bodyPr wrap="square" rtlCol="0">
            <a:spAutoFit/>
          </a:bodyPr>
          <a:lstStyle/>
          <a:p>
            <a:pPr algn="r"/>
            <a:r>
              <a:rPr lang="en-NZ" sz="1400" b="1" dirty="0">
                <a:latin typeface="+mj-lt"/>
              </a:rPr>
              <a:t>Prevention </a:t>
            </a:r>
          </a:p>
          <a:p>
            <a:pPr algn="r"/>
            <a:r>
              <a:rPr lang="en-NZ" sz="1400" dirty="0">
                <a:latin typeface="+mj-lt"/>
              </a:rPr>
              <a:t>Reducing Risks, Staying Well</a:t>
            </a:r>
          </a:p>
        </p:txBody>
      </p:sp>
      <p:sp>
        <p:nvSpPr>
          <p:cNvPr id="5" name="TextBox 4">
            <a:extLst>
              <a:ext uri="{FF2B5EF4-FFF2-40B4-BE49-F238E27FC236}">
                <a16:creationId xmlns:a16="http://schemas.microsoft.com/office/drawing/2014/main" id="{2CE254C5-7DE5-0435-B404-C668028D6488}"/>
              </a:ext>
            </a:extLst>
          </p:cNvPr>
          <p:cNvSpPr txBox="1"/>
          <p:nvPr/>
        </p:nvSpPr>
        <p:spPr>
          <a:xfrm>
            <a:off x="4334488" y="2876479"/>
            <a:ext cx="3349090" cy="523220"/>
          </a:xfrm>
          <a:prstGeom prst="rect">
            <a:avLst/>
          </a:prstGeom>
          <a:noFill/>
          <a:ln>
            <a:solidFill>
              <a:schemeClr val="bg1">
                <a:lumMod val="85000"/>
              </a:schemeClr>
            </a:solidFill>
            <a:prstDash val="sysDash"/>
          </a:ln>
        </p:spPr>
        <p:txBody>
          <a:bodyPr wrap="square" rtlCol="0">
            <a:spAutoFit/>
          </a:bodyPr>
          <a:lstStyle/>
          <a:p>
            <a:pPr algn="ctr"/>
            <a:r>
              <a:rPr lang="en-NZ" sz="1400" b="1" dirty="0">
                <a:latin typeface="+mj-lt"/>
              </a:rPr>
              <a:t>Building Capability</a:t>
            </a:r>
          </a:p>
          <a:p>
            <a:pPr algn="ctr"/>
            <a:r>
              <a:rPr lang="en-NZ" sz="1400" dirty="0">
                <a:latin typeface="+mj-lt"/>
              </a:rPr>
              <a:t>Changing Mindsets, Raising Awareness</a:t>
            </a:r>
          </a:p>
        </p:txBody>
      </p:sp>
      <p:sp>
        <p:nvSpPr>
          <p:cNvPr id="6" name="TextBox 5">
            <a:extLst>
              <a:ext uri="{FF2B5EF4-FFF2-40B4-BE49-F238E27FC236}">
                <a16:creationId xmlns:a16="http://schemas.microsoft.com/office/drawing/2014/main" id="{61F03FAE-BA6C-2839-8AB5-7EF1B587E5E8}"/>
              </a:ext>
            </a:extLst>
          </p:cNvPr>
          <p:cNvSpPr txBox="1"/>
          <p:nvPr/>
        </p:nvSpPr>
        <p:spPr>
          <a:xfrm>
            <a:off x="930239" y="2884110"/>
            <a:ext cx="3349090" cy="523220"/>
          </a:xfrm>
          <a:prstGeom prst="rect">
            <a:avLst/>
          </a:prstGeom>
          <a:noFill/>
          <a:ln>
            <a:solidFill>
              <a:schemeClr val="bg1">
                <a:lumMod val="85000"/>
              </a:schemeClr>
            </a:solidFill>
            <a:prstDash val="sysDash"/>
          </a:ln>
        </p:spPr>
        <p:txBody>
          <a:bodyPr wrap="square" rtlCol="0">
            <a:spAutoFit/>
          </a:bodyPr>
          <a:lstStyle/>
          <a:p>
            <a:r>
              <a:rPr lang="en-NZ" sz="1400" b="1" dirty="0">
                <a:latin typeface="+mj-lt"/>
              </a:rPr>
              <a:t>Treatment</a:t>
            </a:r>
          </a:p>
          <a:p>
            <a:r>
              <a:rPr lang="en-NZ" sz="1400" dirty="0">
                <a:latin typeface="+mj-lt"/>
              </a:rPr>
              <a:t>Providing Help, Supporting Recovery</a:t>
            </a:r>
          </a:p>
        </p:txBody>
      </p:sp>
      <p:sp>
        <p:nvSpPr>
          <p:cNvPr id="8" name="TextBox 7">
            <a:extLst>
              <a:ext uri="{FF2B5EF4-FFF2-40B4-BE49-F238E27FC236}">
                <a16:creationId xmlns:a16="http://schemas.microsoft.com/office/drawing/2014/main" id="{7360E09C-7435-C619-CCE3-7878CF7D023A}"/>
              </a:ext>
            </a:extLst>
          </p:cNvPr>
          <p:cNvSpPr txBox="1"/>
          <p:nvPr/>
        </p:nvSpPr>
        <p:spPr>
          <a:xfrm>
            <a:off x="7738738" y="3979745"/>
            <a:ext cx="3349089" cy="2092881"/>
          </a:xfrm>
          <a:prstGeom prst="rect">
            <a:avLst/>
          </a:prstGeom>
          <a:noFill/>
          <a:ln>
            <a:solidFill>
              <a:schemeClr val="bg1">
                <a:lumMod val="85000"/>
              </a:schemeClr>
            </a:solidFill>
            <a:prstDash val="sysDash"/>
          </a:ln>
        </p:spPr>
        <p:txBody>
          <a:bodyPr wrap="square" rtlCol="0">
            <a:spAutoFit/>
          </a:bodyPr>
          <a:lstStyle/>
          <a:p>
            <a:r>
              <a:rPr lang="en-US" sz="1300" dirty="0">
                <a:latin typeface="Founders Grotesk Light" panose="020B0303030202060203" pitchFamily="34" charset="0"/>
              </a:rPr>
              <a:t>Wellness Days</a:t>
            </a:r>
          </a:p>
          <a:p>
            <a:r>
              <a:rPr lang="en-US" sz="1300" dirty="0">
                <a:latin typeface="Founders Grotesk Light" panose="020B0303030202060203" pitchFamily="34" charset="0"/>
              </a:rPr>
              <a:t>Annual Health Monitoring</a:t>
            </a:r>
          </a:p>
          <a:p>
            <a:r>
              <a:rPr lang="en-US" sz="1300" dirty="0">
                <a:latin typeface="Founders Grotesk Light" panose="020B0303030202060203" pitchFamily="34" charset="0"/>
              </a:rPr>
              <a:t>Flu Vaccinations</a:t>
            </a:r>
          </a:p>
          <a:p>
            <a:r>
              <a:rPr lang="en-US" sz="1300" dirty="0">
                <a:latin typeface="Founders Grotesk Light" panose="020B0303030202060203" pitchFamily="34" charset="0"/>
              </a:rPr>
              <a:t>Bullying &amp; Harassment Prevention Policy</a:t>
            </a:r>
          </a:p>
          <a:p>
            <a:r>
              <a:rPr lang="en-US" sz="1300" dirty="0">
                <a:latin typeface="Founders Grotesk Light" panose="020B0303030202060203" pitchFamily="34" charset="0"/>
              </a:rPr>
              <a:t>Flexible Work Options</a:t>
            </a:r>
          </a:p>
          <a:p>
            <a:r>
              <a:rPr lang="en-US" sz="1300" i="1" dirty="0">
                <a:latin typeface="Founders Grotesk Light" panose="020B0303030202060203" pitchFamily="34" charset="0"/>
              </a:rPr>
              <a:t>Fatigue Management Guidelines</a:t>
            </a:r>
          </a:p>
          <a:p>
            <a:r>
              <a:rPr lang="en-US" sz="1300" i="1" dirty="0">
                <a:latin typeface="Founders Grotesk Light" panose="020B0303030202060203" pitchFamily="34" charset="0"/>
              </a:rPr>
              <a:t>Recreation Leave Purchase</a:t>
            </a:r>
          </a:p>
          <a:p>
            <a:r>
              <a:rPr lang="en-US" sz="1300" i="1" dirty="0">
                <a:latin typeface="Founders Grotesk Light" panose="020B0303030202060203" pitchFamily="34" charset="0"/>
              </a:rPr>
              <a:t>Health and Wellbeing Policy</a:t>
            </a:r>
          </a:p>
          <a:p>
            <a:r>
              <a:rPr lang="en-US" sz="1300" i="1" dirty="0">
                <a:latin typeface="Founders Grotesk Light" panose="020B0303030202060203" pitchFamily="34" charset="0"/>
              </a:rPr>
              <a:t>Sick leave available from day 1 of employment</a:t>
            </a:r>
          </a:p>
          <a:p>
            <a:r>
              <a:rPr lang="en-US" sz="1300" i="1" dirty="0">
                <a:latin typeface="Founders Grotesk Light" panose="020B0303030202060203" pitchFamily="34" charset="0"/>
              </a:rPr>
              <a:t>Uber for Business</a:t>
            </a:r>
          </a:p>
        </p:txBody>
      </p:sp>
      <p:sp>
        <p:nvSpPr>
          <p:cNvPr id="9" name="TextBox 8">
            <a:extLst>
              <a:ext uri="{FF2B5EF4-FFF2-40B4-BE49-F238E27FC236}">
                <a16:creationId xmlns:a16="http://schemas.microsoft.com/office/drawing/2014/main" id="{78753244-3665-BD1E-FC8A-7C16129D9225}"/>
              </a:ext>
            </a:extLst>
          </p:cNvPr>
          <p:cNvSpPr txBox="1"/>
          <p:nvPr/>
        </p:nvSpPr>
        <p:spPr>
          <a:xfrm>
            <a:off x="4334488" y="3979745"/>
            <a:ext cx="3349090" cy="1708160"/>
          </a:xfrm>
          <a:prstGeom prst="rect">
            <a:avLst/>
          </a:prstGeom>
          <a:noFill/>
          <a:ln>
            <a:solidFill>
              <a:schemeClr val="bg1">
                <a:lumMod val="85000"/>
              </a:schemeClr>
            </a:solidFill>
            <a:prstDash val="sysDash"/>
          </a:ln>
        </p:spPr>
        <p:txBody>
          <a:bodyPr wrap="square" rtlCol="0">
            <a:spAutoFit/>
          </a:bodyPr>
          <a:lstStyle/>
          <a:p>
            <a:r>
              <a:rPr lang="en-US" sz="1300" dirty="0">
                <a:latin typeface="Founders Grotesk Light" panose="020B0303030202060203" pitchFamily="34" charset="0"/>
              </a:rPr>
              <a:t>Wellbeing Intranet Site</a:t>
            </a:r>
          </a:p>
          <a:p>
            <a:r>
              <a:rPr lang="en-US" sz="1300" i="1" dirty="0">
                <a:latin typeface="Founders Grotesk Light" panose="020B0303030202060203" pitchFamily="34" charset="0"/>
              </a:rPr>
              <a:t>Wellbeing Training Module in RedSeed</a:t>
            </a:r>
          </a:p>
          <a:p>
            <a:r>
              <a:rPr lang="en-US" sz="1300" i="1" dirty="0">
                <a:latin typeface="Founders Grotesk Light" panose="020B0303030202060203" pitchFamily="34" charset="0"/>
              </a:rPr>
              <a:t>Lend a Hand (volunteer) Day </a:t>
            </a:r>
          </a:p>
          <a:p>
            <a:r>
              <a:rPr lang="en-US" sz="1300" i="1" dirty="0">
                <a:latin typeface="Founders Grotesk Light" panose="020B0303030202060203" pitchFamily="34" charset="0"/>
              </a:rPr>
              <a:t>Positive Leadership Programme</a:t>
            </a:r>
          </a:p>
          <a:p>
            <a:r>
              <a:rPr lang="en-US" sz="1300" i="1" dirty="0">
                <a:latin typeface="Founders Grotesk Light" panose="020B0303030202060203" pitchFamily="34" charset="0"/>
              </a:rPr>
              <a:t>Regular Staff Engagement Activities</a:t>
            </a:r>
          </a:p>
          <a:p>
            <a:r>
              <a:rPr lang="en-US" sz="1300" i="1" dirty="0">
                <a:latin typeface="Founders Grotesk Light" panose="020B0303030202060203" pitchFamily="34" charset="0"/>
              </a:rPr>
              <a:t>Wellbeing Campaigns</a:t>
            </a:r>
          </a:p>
          <a:p>
            <a:r>
              <a:rPr lang="en-US" sz="1300" i="1" dirty="0">
                <a:latin typeface="Founders Grotesk Light" panose="020B0303030202060203" pitchFamily="34" charset="0"/>
              </a:rPr>
              <a:t>Culture Committee</a:t>
            </a:r>
          </a:p>
          <a:p>
            <a:r>
              <a:rPr lang="en-US" sz="1400" i="1" dirty="0">
                <a:latin typeface="Founders Grotesk Light" panose="020B0303030202060203" pitchFamily="34" charset="0"/>
              </a:rPr>
              <a:t>Open minds e-learning for Managers</a:t>
            </a:r>
          </a:p>
        </p:txBody>
      </p:sp>
      <p:sp>
        <p:nvSpPr>
          <p:cNvPr id="13" name="TextBox 12">
            <a:extLst>
              <a:ext uri="{FF2B5EF4-FFF2-40B4-BE49-F238E27FC236}">
                <a16:creationId xmlns:a16="http://schemas.microsoft.com/office/drawing/2014/main" id="{B7011FF4-D10A-8A30-872D-E2663C397693}"/>
              </a:ext>
            </a:extLst>
          </p:cNvPr>
          <p:cNvSpPr txBox="1"/>
          <p:nvPr/>
        </p:nvSpPr>
        <p:spPr>
          <a:xfrm>
            <a:off x="930239" y="3979745"/>
            <a:ext cx="3349090" cy="892552"/>
          </a:xfrm>
          <a:prstGeom prst="rect">
            <a:avLst/>
          </a:prstGeom>
          <a:solidFill>
            <a:schemeClr val="bg1"/>
          </a:solidFill>
          <a:ln>
            <a:solidFill>
              <a:schemeClr val="bg1">
                <a:lumMod val="85000"/>
              </a:schemeClr>
            </a:solidFill>
            <a:prstDash val="sysDash"/>
          </a:ln>
        </p:spPr>
        <p:txBody>
          <a:bodyPr wrap="square" rtlCol="0">
            <a:spAutoFit/>
          </a:bodyPr>
          <a:lstStyle/>
          <a:p>
            <a:r>
              <a:rPr lang="en-US" sz="1300" dirty="0">
                <a:latin typeface="Founders Grotesk Light" panose="020B0303030202060203" pitchFamily="34" charset="0"/>
              </a:rPr>
              <a:t>Occupational Counselling (OCP)</a:t>
            </a:r>
          </a:p>
          <a:p>
            <a:r>
              <a:rPr lang="en-US" sz="1300" dirty="0">
                <a:latin typeface="Founders Grotesk Light" panose="020B0303030202060203" pitchFamily="34" charset="0"/>
              </a:rPr>
              <a:t>Domestic Violence Leave</a:t>
            </a:r>
          </a:p>
          <a:p>
            <a:r>
              <a:rPr lang="en-US" sz="1300" dirty="0">
                <a:latin typeface="Founders Grotesk Light" panose="020B0303030202060203" pitchFamily="34" charset="0"/>
              </a:rPr>
              <a:t>Injury Management (Motus Health)</a:t>
            </a:r>
          </a:p>
          <a:p>
            <a:r>
              <a:rPr lang="en-US" sz="1300" i="1" dirty="0">
                <a:latin typeface="Founders Grotesk Light" panose="020B0303030202060203" pitchFamily="34" charset="0"/>
              </a:rPr>
              <a:t>Psychological First Aiders</a:t>
            </a:r>
          </a:p>
        </p:txBody>
      </p:sp>
      <p:sp>
        <p:nvSpPr>
          <p:cNvPr id="7" name="TextBox 6">
            <a:extLst>
              <a:ext uri="{FF2B5EF4-FFF2-40B4-BE49-F238E27FC236}">
                <a16:creationId xmlns:a16="http://schemas.microsoft.com/office/drawing/2014/main" id="{204B8D38-E605-F997-D347-42F136A43FC9}"/>
              </a:ext>
            </a:extLst>
          </p:cNvPr>
          <p:cNvSpPr txBox="1"/>
          <p:nvPr/>
        </p:nvSpPr>
        <p:spPr>
          <a:xfrm>
            <a:off x="930238" y="3559948"/>
            <a:ext cx="10157589" cy="307777"/>
          </a:xfrm>
          <a:prstGeom prst="rect">
            <a:avLst/>
          </a:prstGeom>
          <a:noFill/>
          <a:ln>
            <a:solidFill>
              <a:schemeClr val="bg1">
                <a:lumMod val="85000"/>
              </a:schemeClr>
            </a:solidFill>
            <a:prstDash val="sysDash"/>
          </a:ln>
        </p:spPr>
        <p:txBody>
          <a:bodyPr wrap="square" rtlCol="0">
            <a:spAutoFit/>
          </a:bodyPr>
          <a:lstStyle/>
          <a:p>
            <a:r>
              <a:rPr lang="en-NZ" sz="1400" b="1" dirty="0">
                <a:latin typeface="+mj-lt"/>
              </a:rPr>
              <a:t>Our Programme of Wellbeing Initiatives</a:t>
            </a:r>
          </a:p>
        </p:txBody>
      </p:sp>
      <p:sp>
        <p:nvSpPr>
          <p:cNvPr id="10" name="TextBox 9">
            <a:extLst>
              <a:ext uri="{FF2B5EF4-FFF2-40B4-BE49-F238E27FC236}">
                <a16:creationId xmlns:a16="http://schemas.microsoft.com/office/drawing/2014/main" id="{1FB37B0E-6956-2447-4A5A-807F91D71B56}"/>
              </a:ext>
            </a:extLst>
          </p:cNvPr>
          <p:cNvSpPr txBox="1"/>
          <p:nvPr/>
        </p:nvSpPr>
        <p:spPr>
          <a:xfrm>
            <a:off x="930238" y="6402588"/>
            <a:ext cx="2290714" cy="307777"/>
          </a:xfrm>
          <a:prstGeom prst="rect">
            <a:avLst/>
          </a:prstGeom>
          <a:noFill/>
        </p:spPr>
        <p:txBody>
          <a:bodyPr wrap="square" rtlCol="0">
            <a:spAutoFit/>
          </a:bodyPr>
          <a:lstStyle/>
          <a:p>
            <a:r>
              <a:rPr lang="en-NZ" sz="1400" b="1" i="1" dirty="0">
                <a:latin typeface="Founders Grotesk Light" panose="020B0303030202060203" pitchFamily="34" charset="0"/>
              </a:rPr>
              <a:t>Italics: </a:t>
            </a:r>
            <a:r>
              <a:rPr lang="en-NZ" sz="1400" i="1" dirty="0">
                <a:latin typeface="Founders Grotesk Light" panose="020B0303030202060203" pitchFamily="34" charset="0"/>
              </a:rPr>
              <a:t>new initiatives</a:t>
            </a:r>
          </a:p>
        </p:txBody>
      </p:sp>
    </p:spTree>
    <p:extLst>
      <p:ext uri="{BB962C8B-B14F-4D97-AF65-F5344CB8AC3E}">
        <p14:creationId xmlns:p14="http://schemas.microsoft.com/office/powerpoint/2010/main" val="7718825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687</Words>
  <Application>Microsoft Office PowerPoint</Application>
  <PresentationFormat>Widescreen</PresentationFormat>
  <Paragraphs>114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Aptos Display</vt:lpstr>
      <vt:lpstr>Arial</vt:lpstr>
      <vt:lpstr>Founders Grotesk Light</vt:lpstr>
      <vt:lpstr>Wingdings</vt:lpstr>
      <vt:lpstr>Office Theme</vt:lpstr>
      <vt:lpstr>Our Wellbeing Framework</vt:lpstr>
      <vt:lpstr>Te Whare Tapa Whā   When all these things are in balance, we thrive. When one or more of these is out of balance our wellbeing is impacted. By aligning workplace activities with Te Whare Tapa Whā, organizations can create an environment where well-being is valued, and employees thrive</vt:lpstr>
      <vt:lpstr>The Wellbeing Continuum  People can have a range of mental health experiences across the continuum that will change over time. It is usual to cycle across the Thriving and Going Ok parts of the spectrum </vt:lpstr>
      <vt:lpstr>The Wellbeing Continuum – Signs and Symptoms  People can have a range of mental health experiences across the continuum that will change over time. It is usual to cycle across the Thriving and Going Ok parts of the spectrum </vt:lpstr>
      <vt:lpstr>Applying the Wellbeing Continuum – Our Wellbeing Initiatives  Our approach is to provide a programme of wellbeing interventions across the continuum, and ensure our initiatives align with the Te Whare Tapa Whā model by providing support for physical health, mental/emotional health, family and community health, spiritual health and connection to whenua.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Rachel Hewett</dc:creator>
  <cp:lastModifiedBy>Rachel Hewett</cp:lastModifiedBy>
  <cp:revision>1</cp:revision>
  <dcterms:created xsi:type="dcterms:W3CDTF">2024-12-03T01:26:34Z</dcterms:created>
  <dcterms:modified xsi:type="dcterms:W3CDTF">2024-12-03T01:26:46Z</dcterms:modified>
</cp:coreProperties>
</file>